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7" r:id="rId2"/>
    <p:sldId id="258" r:id="rId3"/>
    <p:sldId id="282" r:id="rId4"/>
    <p:sldId id="283" r:id="rId5"/>
    <p:sldId id="285" r:id="rId6"/>
    <p:sldId id="286" r:id="rId7"/>
    <p:sldId id="287" r:id="rId8"/>
    <p:sldId id="284" r:id="rId9"/>
    <p:sldId id="288" r:id="rId10"/>
    <p:sldId id="289" r:id="rId11"/>
    <p:sldId id="310" r:id="rId12"/>
    <p:sldId id="290" r:id="rId13"/>
    <p:sldId id="291" r:id="rId14"/>
    <p:sldId id="292" r:id="rId15"/>
    <p:sldId id="293" r:id="rId16"/>
    <p:sldId id="296" r:id="rId17"/>
    <p:sldId id="297" r:id="rId18"/>
    <p:sldId id="295" r:id="rId19"/>
    <p:sldId id="299" r:id="rId20"/>
    <p:sldId id="309" r:id="rId21"/>
    <p:sldId id="298" r:id="rId22"/>
    <p:sldId id="301" r:id="rId23"/>
    <p:sldId id="300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11" r:id="rId32"/>
    <p:sldId id="278" r:id="rId33"/>
  </p:sldIdLst>
  <p:sldSz cx="9144000" cy="6858000" type="screen4x3"/>
  <p:notesSz cx="6805613" cy="9939338"/>
  <p:embeddedFontLst>
    <p:embeddedFont>
      <p:font typeface="맑은 고딕" panose="020B0503020000020004" pitchFamily="50" charset="-127"/>
      <p:regular r:id="rId36"/>
      <p:bold r:id="rId37"/>
    </p:embeddedFont>
    <p:embeddedFont>
      <p:font typeface="NanumGothicExtraBold" pitchFamily="2" charset="-127"/>
      <p:bold r:id="rId38"/>
    </p:embeddedFont>
    <p:embeddedFont>
      <p:font typeface="나눔고딕" pitchFamily="2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85114" autoAdjust="0"/>
  </p:normalViewPr>
  <p:slideViewPr>
    <p:cSldViewPr snapToGrid="0">
      <p:cViewPr varScale="1">
        <p:scale>
          <a:sx n="111" d="100"/>
          <a:sy n="111" d="100"/>
        </p:scale>
        <p:origin x="1602" y="102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>
                <a:latin typeface="나눔고딕" pitchFamily="2" charset="-127"/>
                <a:ea typeface="나눔고딕" pitchFamily="2" charset="-127"/>
              </a:rPr>
              <a:pPr/>
              <a:t>2021-12-08</a:t>
            </a:fld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>
                <a:latin typeface="나눔고딕" pitchFamily="2" charset="-127"/>
                <a:ea typeface="나눔고딕" pitchFamily="2" charset="-127"/>
              </a:rPr>
              <a:pPr/>
              <a:t>‹#›</a:t>
            </a:fld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>
                <a:latin typeface="나눔고딕" pitchFamily="2" charset="-127"/>
                <a:ea typeface="나눔고딕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F3AF6795-A612-454E-AF7A-9192B1BEBB13}" type="datetimeFigureOut">
              <a:rPr lang="ko-KR" altLang="en-US" smtClean="0"/>
              <a:pPr/>
              <a:t>2021-12-08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>
                <a:latin typeface="나눔고딕" pitchFamily="2" charset="-127"/>
                <a:ea typeface="나눔고딕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itchFamily="2" charset="-127"/>
        <a:ea typeface="나눔고딕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itchFamily="2" charset="-127"/>
        <a:ea typeface="나눔고딕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itchFamily="2" charset="-127"/>
        <a:ea typeface="나눔고딕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itchFamily="2" charset="-127"/>
        <a:ea typeface="나눔고딕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itchFamily="2" charset="-127"/>
        <a:ea typeface="나눔고딕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jootc.com/p/201905122827" TargetMode="External"/><Relationship Id="rId7" Type="http://schemas.openxmlformats.org/officeDocument/2006/relationships/hyperlink" Target="https://tableplus.com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o.wikipedia.org/wiki/%EC%95%84%EB%A7%88%EC%A1%B4_%EC%9B%B9_%EC%84%9C%EB%B9%84%EC%8A%A4" TargetMode="External"/><Relationship Id="rId5" Type="http://schemas.openxmlformats.org/officeDocument/2006/relationships/hyperlink" Target="https://www.cloudexchange.co.kr/static/catalog/aws/aws_rds_view.html" TargetMode="External"/><Relationship Id="rId4" Type="http://schemas.openxmlformats.org/officeDocument/2006/relationships/hyperlink" Target="https://dora-guide.com/putty-%EB%8B%A4%EC%9A%B4%EB%A1%9C%EB%93%9C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ootc.com/p/201905122827" TargetMode="External"/><Relationship Id="rId7" Type="http://schemas.openxmlformats.org/officeDocument/2006/relationships/hyperlink" Target="https://tableplus.com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o.wikipedia.org/wiki/%EC%95%84%EB%A7%88%EC%A1%B4_%EC%9B%B9_%EC%84%9C%EB%B9%84%EC%8A%A4" TargetMode="External"/><Relationship Id="rId5" Type="http://schemas.openxmlformats.org/officeDocument/2006/relationships/hyperlink" Target="https://www.cloudexchange.co.kr/static/catalog/aws/aws_rds_view.html" TargetMode="External"/><Relationship Id="rId4" Type="http://schemas.openxmlformats.org/officeDocument/2006/relationships/hyperlink" Target="https://dora-guide.com/putty-%EB%8B%A4%EC%9A%B4%EB%A1%9C%EB%93%9C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034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22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798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071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306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39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86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95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[Git] SSH </a:t>
            </a:r>
            <a:r>
              <a:rPr lang="ko-KR" altLang="en-US" dirty="0">
                <a:hlinkClick r:id="rId3"/>
              </a:rPr>
              <a:t>키 생성 및 </a:t>
            </a:r>
            <a:r>
              <a:rPr lang="en-US" altLang="ko-KR" dirty="0">
                <a:hlinkClick r:id="rId3"/>
              </a:rPr>
              <a:t>GitHub </a:t>
            </a:r>
            <a:r>
              <a:rPr lang="ko-KR" altLang="en-US" dirty="0">
                <a:hlinkClick r:id="rId3"/>
              </a:rPr>
              <a:t>저장소에 </a:t>
            </a:r>
            <a:r>
              <a:rPr lang="en-US" altLang="ko-KR" dirty="0">
                <a:hlinkClick r:id="rId3"/>
              </a:rPr>
              <a:t>SSH</a:t>
            </a:r>
            <a:r>
              <a:rPr lang="ko-KR" altLang="en-US" dirty="0">
                <a:hlinkClick r:id="rId3"/>
              </a:rPr>
              <a:t>로 접속하기 </a:t>
            </a:r>
            <a:r>
              <a:rPr lang="en-US" altLang="ko-KR" dirty="0">
                <a:hlinkClick r:id="rId3"/>
              </a:rPr>
              <a:t>– </a:t>
            </a:r>
            <a:r>
              <a:rPr lang="en-US" altLang="ko-KR" dirty="0" err="1">
                <a:hlinkClick r:id="rId3"/>
              </a:rPr>
              <a:t>JooTC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putty </a:t>
            </a:r>
            <a:r>
              <a:rPr lang="ko-KR" altLang="en-US" dirty="0">
                <a:hlinkClick r:id="rId4"/>
              </a:rPr>
              <a:t>다운로드 및 사용법 </a:t>
            </a:r>
            <a:r>
              <a:rPr lang="en-US" altLang="ko-KR" dirty="0">
                <a:hlinkClick r:id="rId4"/>
              </a:rPr>
              <a:t>- </a:t>
            </a:r>
            <a:r>
              <a:rPr lang="ko-KR" altLang="en-US" dirty="0">
                <a:hlinkClick r:id="rId4"/>
              </a:rPr>
              <a:t>한글 버전 </a:t>
            </a:r>
            <a:r>
              <a:rPr lang="en-US" altLang="ko-KR" dirty="0">
                <a:hlinkClick r:id="rId4"/>
              </a:rPr>
              <a:t>- </a:t>
            </a:r>
            <a:r>
              <a:rPr lang="ko-KR" altLang="en-US" dirty="0" err="1">
                <a:hlinkClick r:id="rId4"/>
              </a:rPr>
              <a:t>도라가이드</a:t>
            </a:r>
            <a:r>
              <a:rPr lang="ko-KR" altLang="en-US" dirty="0">
                <a:hlinkClick r:id="rId4"/>
              </a:rPr>
              <a:t> </a:t>
            </a:r>
            <a:r>
              <a:rPr lang="en-US" altLang="ko-KR" dirty="0">
                <a:hlinkClick r:id="rId4"/>
              </a:rPr>
              <a:t>(dora-guide.com)</a:t>
            </a:r>
            <a:endParaRPr lang="en-US" altLang="ko-KR" dirty="0"/>
          </a:p>
          <a:p>
            <a:r>
              <a:rPr lang="en-US" altLang="ko-KR" dirty="0" err="1">
                <a:hlinkClick r:id="rId5"/>
              </a:rPr>
              <a:t>CloudExchange-rds</a:t>
            </a:r>
            <a:endParaRPr lang="en-US" altLang="ko-KR" dirty="0"/>
          </a:p>
          <a:p>
            <a:r>
              <a:rPr lang="ko-KR" altLang="en-US" dirty="0">
                <a:hlinkClick r:id="rId6"/>
              </a:rPr>
              <a:t>아마존 웹 서비스 </a:t>
            </a:r>
            <a:r>
              <a:rPr lang="en-US" altLang="ko-KR" dirty="0">
                <a:hlinkClick r:id="rId6"/>
              </a:rPr>
              <a:t>- </a:t>
            </a:r>
            <a:r>
              <a:rPr lang="ko-KR" altLang="en-US" dirty="0">
                <a:hlinkClick r:id="rId6"/>
              </a:rPr>
              <a:t>위키백과</a:t>
            </a:r>
            <a:r>
              <a:rPr lang="en-US" altLang="ko-KR" dirty="0">
                <a:hlinkClick r:id="rId6"/>
              </a:rPr>
              <a:t>, </a:t>
            </a:r>
            <a:r>
              <a:rPr lang="ko-KR" altLang="en-US" dirty="0">
                <a:hlinkClick r:id="rId6"/>
              </a:rPr>
              <a:t>우리 모두의 백과사전 </a:t>
            </a:r>
            <a:r>
              <a:rPr lang="en-US" altLang="ko-KR" dirty="0">
                <a:hlinkClick r:id="rId6"/>
              </a:rPr>
              <a:t>(wikipedia.org)</a:t>
            </a:r>
            <a:endParaRPr lang="en-US" altLang="ko-KR" dirty="0"/>
          </a:p>
          <a:p>
            <a:r>
              <a:rPr lang="en-US" altLang="ko-KR" dirty="0" err="1">
                <a:hlinkClick r:id="rId7"/>
              </a:rPr>
              <a:t>TablePlus</a:t>
            </a:r>
            <a:r>
              <a:rPr lang="en-US" altLang="ko-KR" dirty="0">
                <a:hlinkClick r:id="rId7"/>
              </a:rPr>
              <a:t> | Modern, Native Tool for Database Management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181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[Git] SSH </a:t>
            </a:r>
            <a:r>
              <a:rPr lang="ko-KR" altLang="en-US" dirty="0">
                <a:hlinkClick r:id="rId3"/>
              </a:rPr>
              <a:t>키 생성 및 </a:t>
            </a:r>
            <a:r>
              <a:rPr lang="en-US" altLang="ko-KR" dirty="0">
                <a:hlinkClick r:id="rId3"/>
              </a:rPr>
              <a:t>GitHub </a:t>
            </a:r>
            <a:r>
              <a:rPr lang="ko-KR" altLang="en-US" dirty="0">
                <a:hlinkClick r:id="rId3"/>
              </a:rPr>
              <a:t>저장소에 </a:t>
            </a:r>
            <a:r>
              <a:rPr lang="en-US" altLang="ko-KR" dirty="0">
                <a:hlinkClick r:id="rId3"/>
              </a:rPr>
              <a:t>SSH</a:t>
            </a:r>
            <a:r>
              <a:rPr lang="ko-KR" altLang="en-US" dirty="0">
                <a:hlinkClick r:id="rId3"/>
              </a:rPr>
              <a:t>로 접속하기 </a:t>
            </a:r>
            <a:r>
              <a:rPr lang="en-US" altLang="ko-KR" dirty="0">
                <a:hlinkClick r:id="rId3"/>
              </a:rPr>
              <a:t>– </a:t>
            </a:r>
            <a:r>
              <a:rPr lang="en-US" altLang="ko-KR" dirty="0" err="1">
                <a:hlinkClick r:id="rId3"/>
              </a:rPr>
              <a:t>JooTC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putty </a:t>
            </a:r>
            <a:r>
              <a:rPr lang="ko-KR" altLang="en-US" dirty="0">
                <a:hlinkClick r:id="rId4"/>
              </a:rPr>
              <a:t>다운로드 및 사용법 </a:t>
            </a:r>
            <a:r>
              <a:rPr lang="en-US" altLang="ko-KR" dirty="0">
                <a:hlinkClick r:id="rId4"/>
              </a:rPr>
              <a:t>- </a:t>
            </a:r>
            <a:r>
              <a:rPr lang="ko-KR" altLang="en-US" dirty="0">
                <a:hlinkClick r:id="rId4"/>
              </a:rPr>
              <a:t>한글 버전 </a:t>
            </a:r>
            <a:r>
              <a:rPr lang="en-US" altLang="ko-KR" dirty="0">
                <a:hlinkClick r:id="rId4"/>
              </a:rPr>
              <a:t>- </a:t>
            </a:r>
            <a:r>
              <a:rPr lang="ko-KR" altLang="en-US" dirty="0" err="1">
                <a:hlinkClick r:id="rId4"/>
              </a:rPr>
              <a:t>도라가이드</a:t>
            </a:r>
            <a:r>
              <a:rPr lang="ko-KR" altLang="en-US" dirty="0">
                <a:hlinkClick r:id="rId4"/>
              </a:rPr>
              <a:t> </a:t>
            </a:r>
            <a:r>
              <a:rPr lang="en-US" altLang="ko-KR" dirty="0">
                <a:hlinkClick r:id="rId4"/>
              </a:rPr>
              <a:t>(dora-guide.com)</a:t>
            </a:r>
            <a:endParaRPr lang="en-US" altLang="ko-KR" dirty="0"/>
          </a:p>
          <a:p>
            <a:r>
              <a:rPr lang="en-US" altLang="ko-KR" dirty="0" err="1">
                <a:hlinkClick r:id="rId5"/>
              </a:rPr>
              <a:t>CloudExchange-rds</a:t>
            </a:r>
            <a:endParaRPr lang="en-US" altLang="ko-KR" dirty="0"/>
          </a:p>
          <a:p>
            <a:r>
              <a:rPr lang="ko-KR" altLang="en-US" dirty="0">
                <a:hlinkClick r:id="rId6"/>
              </a:rPr>
              <a:t>아마존 웹 서비스 </a:t>
            </a:r>
            <a:r>
              <a:rPr lang="en-US" altLang="ko-KR" dirty="0">
                <a:hlinkClick r:id="rId6"/>
              </a:rPr>
              <a:t>- </a:t>
            </a:r>
            <a:r>
              <a:rPr lang="ko-KR" altLang="en-US" dirty="0">
                <a:hlinkClick r:id="rId6"/>
              </a:rPr>
              <a:t>위키백과</a:t>
            </a:r>
            <a:r>
              <a:rPr lang="en-US" altLang="ko-KR" dirty="0">
                <a:hlinkClick r:id="rId6"/>
              </a:rPr>
              <a:t>, </a:t>
            </a:r>
            <a:r>
              <a:rPr lang="ko-KR" altLang="en-US" dirty="0">
                <a:hlinkClick r:id="rId6"/>
              </a:rPr>
              <a:t>우리 모두의 백과사전 </a:t>
            </a:r>
            <a:r>
              <a:rPr lang="en-US" altLang="ko-KR" dirty="0">
                <a:hlinkClick r:id="rId6"/>
              </a:rPr>
              <a:t>(wikipedia.org)</a:t>
            </a:r>
            <a:endParaRPr lang="en-US" altLang="ko-KR" dirty="0"/>
          </a:p>
          <a:p>
            <a:r>
              <a:rPr lang="en-US" altLang="ko-KR" dirty="0" err="1">
                <a:hlinkClick r:id="rId7"/>
              </a:rPr>
              <a:t>TablePlus</a:t>
            </a:r>
            <a:r>
              <a:rPr lang="en-US" altLang="ko-KR" dirty="0">
                <a:hlinkClick r:id="rId7"/>
              </a:rPr>
              <a:t> | Modern, Native Tool for Database Management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044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627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948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181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613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655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156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820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40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2587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836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8697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5116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72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925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647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89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21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094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microsoft.com/office/2007/relationships/hdphoto" Target="../media/hdphoto1.wdp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ginyong/eureka_mai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moonseokchoi-kr/NFTTradeAppliction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Autofit/>
          </a:bodyPr>
          <a:lstStyle/>
          <a:p>
            <a:pPr algn="l"/>
            <a:r>
              <a:rPr lang="ko-KR" altLang="en-US" sz="4800" b="1" dirty="0">
                <a:solidFill>
                  <a:srgbClr val="1D314E"/>
                </a:solidFill>
              </a:rPr>
              <a:t>블록체인 기반 디지털아이템 전자 거래 시스템</a:t>
            </a:r>
            <a:br>
              <a:rPr lang="ko-KR" altLang="en-US" sz="4800" b="1" dirty="0">
                <a:solidFill>
                  <a:srgbClr val="1D314E"/>
                </a:solidFill>
              </a:rPr>
            </a:br>
            <a:r>
              <a:rPr lang="en-US" altLang="ko-KR" sz="4800" b="1" dirty="0">
                <a:solidFill>
                  <a:srgbClr val="1D314E"/>
                </a:solidFill>
              </a:rPr>
              <a:t> </a:t>
            </a:r>
            <a:endParaRPr lang="ko-KR" altLang="en-US" sz="4800" b="1" dirty="0">
              <a:solidFill>
                <a:srgbClr val="1D314E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2021.12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Moonstone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최문석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송인용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아이디어 구현 계획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아이디어의 구현 계획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66EA46F-6762-47FF-9B92-671F5A432CB7}"/>
              </a:ext>
            </a:extLst>
          </p:cNvPr>
          <p:cNvSpPr txBox="1">
            <a:spLocks/>
          </p:cNvSpPr>
          <p:nvPr/>
        </p:nvSpPr>
        <p:spPr>
          <a:xfrm>
            <a:off x="256544" y="1730459"/>
            <a:ext cx="8470547" cy="726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1D314E"/>
                </a:solidFill>
                <a:latin typeface="나눔고딕" pitchFamily="2" charset="-127"/>
                <a:ea typeface="나눔고딕" pitchFamily="2" charset="-127"/>
              </a:rPr>
              <a:t>구성도</a:t>
            </a: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3C74BB31-64B0-4259-BCED-12A1189F3E6F}"/>
              </a:ext>
            </a:extLst>
          </p:cNvPr>
          <p:cNvSpPr/>
          <p:nvPr/>
        </p:nvSpPr>
        <p:spPr>
          <a:xfrm>
            <a:off x="4124370" y="2712492"/>
            <a:ext cx="4646433" cy="3376117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8101B8F5-E0F0-4DD1-A16F-119BB0345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" y="3237982"/>
            <a:ext cx="1828144" cy="1828144"/>
          </a:xfrm>
          <a:prstGeom prst="rect">
            <a:avLst/>
          </a:prstGeom>
        </p:spPr>
      </p:pic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B8200D70-3506-496C-8C21-0B4B44E4C5C3}"/>
              </a:ext>
            </a:extLst>
          </p:cNvPr>
          <p:cNvSpPr/>
          <p:nvPr/>
        </p:nvSpPr>
        <p:spPr>
          <a:xfrm>
            <a:off x="7911584" y="3291480"/>
            <a:ext cx="885848" cy="2522765"/>
          </a:xfrm>
          <a:prstGeom prst="flowChartAlternateProcess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DB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C899195E-C498-4414-8F6B-B0A5D339F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5" y="5463134"/>
            <a:ext cx="1299390" cy="129939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71179F-2BFF-4D2D-BFEB-41C2D3C8CD2B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014531" y="5066126"/>
            <a:ext cx="0" cy="54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AutoShape 2" descr="Ground X">
            <a:extLst>
              <a:ext uri="{FF2B5EF4-FFF2-40B4-BE49-F238E27FC236}">
                <a16:creationId xmlns:a16="http://schemas.microsoft.com/office/drawing/2014/main" id="{969414DC-658A-46AD-BF55-6ACD53AA41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Picture 25" descr="Shape&#10;&#10;Description automatically generated">
            <a:extLst>
              <a:ext uri="{FF2B5EF4-FFF2-40B4-BE49-F238E27FC236}">
                <a16:creationId xmlns:a16="http://schemas.microsoft.com/office/drawing/2014/main" id="{9EB02BAF-1318-4B1D-BDD1-798AEA02BD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595" y="1336931"/>
            <a:ext cx="1022465" cy="10224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1D3BFFC-C205-4EDC-A2C8-555F5BF9256C}"/>
              </a:ext>
            </a:extLst>
          </p:cNvPr>
          <p:cNvSpPr txBox="1"/>
          <p:nvPr/>
        </p:nvSpPr>
        <p:spPr>
          <a:xfrm>
            <a:off x="117660" y="6393192"/>
            <a:ext cx="172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Firebase Auth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21605BF-2960-4A9F-8B33-30DE8E087C06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5633535" y="3479220"/>
            <a:ext cx="643198" cy="968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8938F4E-957D-4C2D-B375-8E7E7D822806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5633535" y="4448193"/>
            <a:ext cx="662852" cy="10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190127-694A-405A-9626-78D179C34C85}"/>
              </a:ext>
            </a:extLst>
          </p:cNvPr>
          <p:cNvCxnSpPr>
            <a:cxnSpLocks/>
            <a:endCxn id="137" idx="1"/>
          </p:cNvCxnSpPr>
          <p:nvPr/>
        </p:nvCxnSpPr>
        <p:spPr>
          <a:xfrm>
            <a:off x="6940071" y="3417644"/>
            <a:ext cx="1108020" cy="222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65ED60E-7B3B-4D2F-B08C-708FB48210F0}"/>
              </a:ext>
            </a:extLst>
          </p:cNvPr>
          <p:cNvCxnSpPr>
            <a:cxnSpLocks/>
            <a:stCxn id="96" idx="3"/>
            <a:endCxn id="138" idx="1"/>
          </p:cNvCxnSpPr>
          <p:nvPr/>
        </p:nvCxnSpPr>
        <p:spPr>
          <a:xfrm>
            <a:off x="6943362" y="4552864"/>
            <a:ext cx="1121644" cy="3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3767AC-D952-44D5-9D7D-B9020901B03A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564166" y="4400551"/>
            <a:ext cx="2560204" cy="469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3BFDDD4-1567-4780-8603-3D29063B249E}"/>
              </a:ext>
            </a:extLst>
          </p:cNvPr>
          <p:cNvSpPr txBox="1"/>
          <p:nvPr/>
        </p:nvSpPr>
        <p:spPr>
          <a:xfrm>
            <a:off x="2197318" y="4121035"/>
            <a:ext cx="122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REST API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14D5CC3-286A-4A60-86B1-88C80B639B24}"/>
              </a:ext>
            </a:extLst>
          </p:cNvPr>
          <p:cNvCxnSpPr>
            <a:cxnSpLocks/>
            <a:stCxn id="96" idx="3"/>
            <a:endCxn id="26" idx="2"/>
          </p:cNvCxnSpPr>
          <p:nvPr/>
        </p:nvCxnSpPr>
        <p:spPr>
          <a:xfrm flipV="1">
            <a:off x="6943362" y="2359396"/>
            <a:ext cx="822466" cy="219346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8" name="Picture 57" descr="Logo, icon&#10;&#10;Description automatically generated">
            <a:extLst>
              <a:ext uri="{FF2B5EF4-FFF2-40B4-BE49-F238E27FC236}">
                <a16:creationId xmlns:a16="http://schemas.microsoft.com/office/drawing/2014/main" id="{61B84326-EDB0-44B0-9706-1F41AE841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084" y="1196985"/>
            <a:ext cx="1389376" cy="1389376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EA84D3B-593B-4B21-A2C6-13FC5A9A0051}"/>
              </a:ext>
            </a:extLst>
          </p:cNvPr>
          <p:cNvCxnSpPr>
            <a:cxnSpLocks/>
            <a:endCxn id="77" idx="0"/>
          </p:cNvCxnSpPr>
          <p:nvPr/>
        </p:nvCxnSpPr>
        <p:spPr>
          <a:xfrm flipH="1">
            <a:off x="6600221" y="2396334"/>
            <a:ext cx="112092" cy="759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D8DBDEF-CDC2-4434-BC6E-CD4111D6F3C6}"/>
              </a:ext>
            </a:extLst>
          </p:cNvPr>
          <p:cNvSpPr txBox="1"/>
          <p:nvPr/>
        </p:nvSpPr>
        <p:spPr>
          <a:xfrm>
            <a:off x="327440" y="5270942"/>
            <a:ext cx="145620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SNS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 로그인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5A231B1-52CA-4DF6-8769-134F5315E703}"/>
              </a:ext>
            </a:extLst>
          </p:cNvPr>
          <p:cNvSpPr txBox="1"/>
          <p:nvPr/>
        </p:nvSpPr>
        <p:spPr>
          <a:xfrm>
            <a:off x="5902292" y="2335780"/>
            <a:ext cx="177396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인증정보 확인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81E41F6-7EC9-4CE2-A4E6-B666591D2A17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5633535" y="4448193"/>
            <a:ext cx="636907" cy="1115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21FA8E5-651A-4F11-BBEF-49BFD4BD225C}"/>
              </a:ext>
            </a:extLst>
          </p:cNvPr>
          <p:cNvCxnSpPr>
            <a:cxnSpLocks/>
            <a:stCxn id="78" idx="3"/>
            <a:endCxn id="139" idx="1"/>
          </p:cNvCxnSpPr>
          <p:nvPr/>
        </p:nvCxnSpPr>
        <p:spPr>
          <a:xfrm flipV="1">
            <a:off x="6969306" y="5539655"/>
            <a:ext cx="1065098" cy="23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6" name="내용 개체 틀 4">
            <a:extLst>
              <a:ext uri="{FF2B5EF4-FFF2-40B4-BE49-F238E27FC236}">
                <a16:creationId xmlns:a16="http://schemas.microsoft.com/office/drawing/2014/main" id="{838A320E-DBDE-4090-8D0C-CF7381B4A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54" y="2315133"/>
            <a:ext cx="1134635" cy="840599"/>
          </a:xfrm>
        </p:spPr>
      </p:pic>
      <p:pic>
        <p:nvPicPr>
          <p:cNvPr id="77" name="그림 25">
            <a:extLst>
              <a:ext uri="{FF2B5EF4-FFF2-40B4-BE49-F238E27FC236}">
                <a16:creationId xmlns:a16="http://schemas.microsoft.com/office/drawing/2014/main" id="{49A4C3D3-66FB-4B6C-936E-B731656A0E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33" y="3155732"/>
            <a:ext cx="646975" cy="646975"/>
          </a:xfrm>
          <a:prstGeom prst="rect">
            <a:avLst/>
          </a:prstGeom>
        </p:spPr>
      </p:pic>
      <p:pic>
        <p:nvPicPr>
          <p:cNvPr id="78" name="그림 26">
            <a:extLst>
              <a:ext uri="{FF2B5EF4-FFF2-40B4-BE49-F238E27FC236}">
                <a16:creationId xmlns:a16="http://schemas.microsoft.com/office/drawing/2014/main" id="{70631EC9-E514-4479-BFC3-28B43A2CF0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42" y="5214157"/>
            <a:ext cx="698864" cy="698864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CC500AA-F64E-4937-86A1-3B3135A86B06}"/>
              </a:ext>
            </a:extLst>
          </p:cNvPr>
          <p:cNvSpPr txBox="1"/>
          <p:nvPr/>
        </p:nvSpPr>
        <p:spPr>
          <a:xfrm>
            <a:off x="6040330" y="3765043"/>
            <a:ext cx="118511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latin typeface="나눔고딕" pitchFamily="2" charset="-127"/>
                <a:ea typeface="나눔고딕" pitchFamily="2" charset="-127"/>
              </a:rPr>
              <a:t>Auth Service</a:t>
            </a:r>
            <a:endParaRPr lang="ko-KR" altLang="en-US" sz="130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96" name="그림 25">
            <a:extLst>
              <a:ext uri="{FF2B5EF4-FFF2-40B4-BE49-F238E27FC236}">
                <a16:creationId xmlns:a16="http://schemas.microsoft.com/office/drawing/2014/main" id="{D91F43FD-1CAF-495E-B65D-1428FABECF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387" y="4229376"/>
            <a:ext cx="646975" cy="64697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A2063F64-6A36-441E-9FFD-414D8CE13F95}"/>
              </a:ext>
            </a:extLst>
          </p:cNvPr>
          <p:cNvSpPr txBox="1"/>
          <p:nvPr/>
        </p:nvSpPr>
        <p:spPr>
          <a:xfrm>
            <a:off x="6059984" y="4834249"/>
            <a:ext cx="118511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latin typeface="나눔고딕" pitchFamily="2" charset="-127"/>
                <a:ea typeface="나눔고딕" pitchFamily="2" charset="-127"/>
              </a:rPr>
              <a:t>Block Chain</a:t>
            </a:r>
          </a:p>
          <a:p>
            <a:pPr algn="ctr"/>
            <a:r>
              <a:rPr lang="en-US" altLang="ko-KR" sz="1300" dirty="0">
                <a:latin typeface="나눔고딕" pitchFamily="2" charset="-127"/>
                <a:ea typeface="나눔고딕" pitchFamily="2" charset="-127"/>
              </a:rPr>
              <a:t>Service</a:t>
            </a:r>
            <a:endParaRPr lang="ko-KR" altLang="en-US" sz="13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B9BD8F6-09A0-4308-A871-B211AD6EB65B}"/>
              </a:ext>
            </a:extLst>
          </p:cNvPr>
          <p:cNvSpPr txBox="1"/>
          <p:nvPr/>
        </p:nvSpPr>
        <p:spPr>
          <a:xfrm>
            <a:off x="6027316" y="5833578"/>
            <a:ext cx="118511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latin typeface="나눔고딕" pitchFamily="2" charset="-127"/>
                <a:ea typeface="나눔고딕" pitchFamily="2" charset="-127"/>
              </a:rPr>
              <a:t>Post Service</a:t>
            </a:r>
            <a:endParaRPr lang="ko-KR" altLang="en-US" sz="130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29" name="그림 11">
            <a:extLst>
              <a:ext uri="{FF2B5EF4-FFF2-40B4-BE49-F238E27FC236}">
                <a16:creationId xmlns:a16="http://schemas.microsoft.com/office/drawing/2014/main" id="{173C3EAF-61DA-43BB-9484-D3A741E0D2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94" y="3836442"/>
            <a:ext cx="1095940" cy="984959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23A740B0-BA05-4023-B684-AB18B4DB87AB}"/>
              </a:ext>
            </a:extLst>
          </p:cNvPr>
          <p:cNvSpPr txBox="1"/>
          <p:nvPr/>
        </p:nvSpPr>
        <p:spPr>
          <a:xfrm>
            <a:off x="3552934" y="4774349"/>
            <a:ext cx="2328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Spring cloud gateway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" name="Picture 132" descr="Shape&#10;&#10;Description automatically generated with low confidence">
            <a:extLst>
              <a:ext uri="{FF2B5EF4-FFF2-40B4-BE49-F238E27FC236}">
                <a16:creationId xmlns:a16="http://schemas.microsoft.com/office/drawing/2014/main" id="{F32BA6A8-8086-4B7E-A105-99454E2000A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1" y="3120647"/>
            <a:ext cx="457045" cy="457045"/>
          </a:xfrm>
          <a:prstGeom prst="rect">
            <a:avLst/>
          </a:prstGeom>
        </p:spPr>
      </p:pic>
      <p:pic>
        <p:nvPicPr>
          <p:cNvPr id="135" name="Picture 134" descr="A picture containing icon&#10;&#10;Description automatically generated">
            <a:extLst>
              <a:ext uri="{FF2B5EF4-FFF2-40B4-BE49-F238E27FC236}">
                <a16:creationId xmlns:a16="http://schemas.microsoft.com/office/drawing/2014/main" id="{7F64A73B-7F64-469E-B9EE-DDEFD8786E3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78" y="2917135"/>
            <a:ext cx="511530" cy="511530"/>
          </a:xfrm>
          <a:prstGeom prst="rect">
            <a:avLst/>
          </a:prstGeom>
        </p:spPr>
      </p:pic>
      <p:pic>
        <p:nvPicPr>
          <p:cNvPr id="137" name="Picture 136" descr="Shape&#10;&#10;Description automatically generated with low confidence">
            <a:extLst>
              <a:ext uri="{FF2B5EF4-FFF2-40B4-BE49-F238E27FC236}">
                <a16:creationId xmlns:a16="http://schemas.microsoft.com/office/drawing/2014/main" id="{CB0AB7B3-62BC-4CDF-89D9-9138655430F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091" y="3376383"/>
            <a:ext cx="527331" cy="527331"/>
          </a:xfrm>
          <a:prstGeom prst="rect">
            <a:avLst/>
          </a:prstGeom>
        </p:spPr>
      </p:pic>
      <p:pic>
        <p:nvPicPr>
          <p:cNvPr id="138" name="Picture 137" descr="Shape&#10;&#10;Description automatically generated with low confidence">
            <a:extLst>
              <a:ext uri="{FF2B5EF4-FFF2-40B4-BE49-F238E27FC236}">
                <a16:creationId xmlns:a16="http://schemas.microsoft.com/office/drawing/2014/main" id="{7DE43067-7BB5-4C34-B9B8-B2FF2355318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4321257"/>
            <a:ext cx="527331" cy="527331"/>
          </a:xfrm>
          <a:prstGeom prst="rect">
            <a:avLst/>
          </a:prstGeom>
        </p:spPr>
      </p:pic>
      <p:pic>
        <p:nvPicPr>
          <p:cNvPr id="139" name="Picture 138" descr="Shape&#10;&#10;Description automatically generated with low confidence">
            <a:extLst>
              <a:ext uri="{FF2B5EF4-FFF2-40B4-BE49-F238E27FC236}">
                <a16:creationId xmlns:a16="http://schemas.microsoft.com/office/drawing/2014/main" id="{51914360-38F3-44E3-A7EB-255838E03D0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404" y="5275989"/>
            <a:ext cx="527331" cy="52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88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아이디어 구현 계획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아이디어의 구현 계획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66EA46F-6762-47FF-9B92-671F5A432CB7}"/>
              </a:ext>
            </a:extLst>
          </p:cNvPr>
          <p:cNvSpPr txBox="1">
            <a:spLocks/>
          </p:cNvSpPr>
          <p:nvPr/>
        </p:nvSpPr>
        <p:spPr>
          <a:xfrm>
            <a:off x="256544" y="1730459"/>
            <a:ext cx="8470547" cy="726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1D314E"/>
                </a:solidFill>
                <a:latin typeface="나눔고딕" pitchFamily="2" charset="-127"/>
                <a:ea typeface="나눔고딕" pitchFamily="2" charset="-127"/>
              </a:rPr>
              <a:t>구성도</a:t>
            </a: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50" name="Table 2">
            <a:extLst>
              <a:ext uri="{FF2B5EF4-FFF2-40B4-BE49-F238E27FC236}">
                <a16:creationId xmlns:a16="http://schemas.microsoft.com/office/drawing/2014/main" id="{2097A861-5EC2-4B8D-B809-DBF99A696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50021"/>
              </p:ext>
            </p:extLst>
          </p:nvPr>
        </p:nvGraphicFramePr>
        <p:xfrm>
          <a:off x="965583" y="2696152"/>
          <a:ext cx="65739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2840">
                  <a:extLst>
                    <a:ext uri="{9D8B030D-6E8A-4147-A177-3AD203B41FA5}">
                      <a16:colId xmlns:a16="http://schemas.microsoft.com/office/drawing/2014/main" val="3857221041"/>
                    </a:ext>
                  </a:extLst>
                </a:gridCol>
                <a:gridCol w="4201064">
                  <a:extLst>
                    <a:ext uri="{9D8B030D-6E8A-4147-A177-3AD203B41FA5}">
                      <a16:colId xmlns:a16="http://schemas.microsoft.com/office/drawing/2014/main" val="2293848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팀원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742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최문석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어플리케이션 개발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블록체인 개발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02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송인용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백엔드개발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블록체인 개발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448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01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아이디어 세부내용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480A7D0-260D-49DC-8E16-3155B1125447}"/>
              </a:ext>
            </a:extLst>
          </p:cNvPr>
          <p:cNvSpPr txBox="1">
            <a:spLocks/>
          </p:cNvSpPr>
          <p:nvPr/>
        </p:nvSpPr>
        <p:spPr>
          <a:xfrm>
            <a:off x="364803" y="1730459"/>
            <a:ext cx="8470547" cy="726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AF42E738-96D1-4F33-A759-568BA53D8485}"/>
              </a:ext>
            </a:extLst>
          </p:cNvPr>
          <p:cNvSpPr/>
          <p:nvPr/>
        </p:nvSpPr>
        <p:spPr>
          <a:xfrm>
            <a:off x="364803" y="2715468"/>
            <a:ext cx="1896704" cy="852324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Sign In Request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CEDD7-3E00-4A08-A90A-05C236083BA8}"/>
              </a:ext>
            </a:extLst>
          </p:cNvPr>
          <p:cNvSpPr txBox="1"/>
          <p:nvPr/>
        </p:nvSpPr>
        <p:spPr>
          <a:xfrm>
            <a:off x="364803" y="2220686"/>
            <a:ext cx="189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Application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F8736F11-912F-4397-839F-75504AE1730F}"/>
              </a:ext>
            </a:extLst>
          </p:cNvPr>
          <p:cNvSpPr/>
          <p:nvPr/>
        </p:nvSpPr>
        <p:spPr>
          <a:xfrm>
            <a:off x="364803" y="4655846"/>
            <a:ext cx="1896704" cy="852324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OAuth2.0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2E509A-3CC4-4626-90D5-5C1F72988E3C}"/>
              </a:ext>
            </a:extLst>
          </p:cNvPr>
          <p:cNvCxnSpPr/>
          <p:nvPr/>
        </p:nvCxnSpPr>
        <p:spPr>
          <a:xfrm flipV="1">
            <a:off x="1249136" y="3567792"/>
            <a:ext cx="0" cy="1088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1C6EBC-6540-4596-9981-F16336BA8A44}"/>
              </a:ext>
            </a:extLst>
          </p:cNvPr>
          <p:cNvSpPr txBox="1"/>
          <p:nvPr/>
        </p:nvSpPr>
        <p:spPr>
          <a:xfrm>
            <a:off x="4661807" y="2220686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Auth Service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A9AE2F5C-71B0-422E-9A2E-831125F944D9}"/>
              </a:ext>
            </a:extLst>
          </p:cNvPr>
          <p:cNvSpPr/>
          <p:nvPr/>
        </p:nvSpPr>
        <p:spPr>
          <a:xfrm>
            <a:off x="4931229" y="2684430"/>
            <a:ext cx="1755321" cy="914399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Check Information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43FB97-6226-4C3B-80A1-5447AC8CA2A3}"/>
              </a:ext>
            </a:extLst>
          </p:cNvPr>
          <p:cNvCxnSpPr>
            <a:stCxn id="8" idx="3"/>
            <a:endCxn id="14" idx="1"/>
          </p:cNvCxnSpPr>
          <p:nvPr/>
        </p:nvCxnSpPr>
        <p:spPr>
          <a:xfrm>
            <a:off x="2261507" y="3141630"/>
            <a:ext cx="2669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65262C-5B84-43DB-8363-A4E341C78BC2}"/>
              </a:ext>
            </a:extLst>
          </p:cNvPr>
          <p:cNvCxnSpPr/>
          <p:nvPr/>
        </p:nvCxnSpPr>
        <p:spPr>
          <a:xfrm flipH="1">
            <a:off x="2261507" y="2947677"/>
            <a:ext cx="2702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6D63C5-E918-4CA0-9AC8-543E798608CB}"/>
              </a:ext>
            </a:extLst>
          </p:cNvPr>
          <p:cNvSpPr txBox="1"/>
          <p:nvPr/>
        </p:nvSpPr>
        <p:spPr>
          <a:xfrm>
            <a:off x="2979964" y="3088587"/>
            <a:ext cx="128995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고딕" pitchFamily="2" charset="-127"/>
                <a:ea typeface="나눔고딕" pitchFamily="2" charset="-127"/>
              </a:rPr>
              <a:t>uid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, token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9CD443-2EA7-4D53-B818-2254A37D6ED7}"/>
              </a:ext>
            </a:extLst>
          </p:cNvPr>
          <p:cNvSpPr txBox="1"/>
          <p:nvPr/>
        </p:nvSpPr>
        <p:spPr>
          <a:xfrm>
            <a:off x="2922814" y="2578345"/>
            <a:ext cx="155938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check result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60A67-FA19-4CBC-A255-105EDD7180ED}"/>
              </a:ext>
            </a:extLst>
          </p:cNvPr>
          <p:cNvSpPr txBox="1"/>
          <p:nvPr/>
        </p:nvSpPr>
        <p:spPr>
          <a:xfrm>
            <a:off x="364803" y="5992586"/>
            <a:ext cx="814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로그인 결과가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true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면 메인 페이지로 진행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, False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면 회원으로 진행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B88EE9-E239-4524-BA2E-BDDDD4537AE2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아이디어 구현 계획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31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아이디어 세부내용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BC8AF50-91B0-4EB3-B3F8-E48AF1C5DCFC}"/>
              </a:ext>
            </a:extLst>
          </p:cNvPr>
          <p:cNvSpPr txBox="1">
            <a:spLocks/>
          </p:cNvSpPr>
          <p:nvPr/>
        </p:nvSpPr>
        <p:spPr>
          <a:xfrm>
            <a:off x="256544" y="1730459"/>
            <a:ext cx="8470547" cy="726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34E51E0-50F6-4136-86DD-76398EE78303}"/>
              </a:ext>
            </a:extLst>
          </p:cNvPr>
          <p:cNvSpPr txBox="1">
            <a:spLocks/>
          </p:cNvSpPr>
          <p:nvPr/>
        </p:nvSpPr>
        <p:spPr>
          <a:xfrm>
            <a:off x="408944" y="1882859"/>
            <a:ext cx="8470547" cy="726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회원가입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D4B1FC49-F1E3-4CDE-A3B2-E26FD2FBE771}"/>
              </a:ext>
            </a:extLst>
          </p:cNvPr>
          <p:cNvSpPr/>
          <p:nvPr/>
        </p:nvSpPr>
        <p:spPr>
          <a:xfrm>
            <a:off x="364803" y="2715468"/>
            <a:ext cx="1896704" cy="852324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Sign Up Request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64D3B1-EFC9-4121-8863-A567979B9DDD}"/>
              </a:ext>
            </a:extLst>
          </p:cNvPr>
          <p:cNvSpPr txBox="1"/>
          <p:nvPr/>
        </p:nvSpPr>
        <p:spPr>
          <a:xfrm>
            <a:off x="364803" y="2220686"/>
            <a:ext cx="189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Application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AC1718-F09D-47E7-A58D-5F3861A54D69}"/>
              </a:ext>
            </a:extLst>
          </p:cNvPr>
          <p:cNvSpPr txBox="1"/>
          <p:nvPr/>
        </p:nvSpPr>
        <p:spPr>
          <a:xfrm>
            <a:off x="4661807" y="2220686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Auth Service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70270ECF-DEF6-4A07-A57F-8694EF4E3C56}"/>
              </a:ext>
            </a:extLst>
          </p:cNvPr>
          <p:cNvSpPr/>
          <p:nvPr/>
        </p:nvSpPr>
        <p:spPr>
          <a:xfrm>
            <a:off x="4931229" y="2684430"/>
            <a:ext cx="1755321" cy="914399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Sign up Service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0097EE-293A-4784-9545-C77D8F687FCE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2261507" y="3141630"/>
            <a:ext cx="2669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4BA14-BA5F-4927-ABC8-85C41118B0C7}"/>
              </a:ext>
            </a:extLst>
          </p:cNvPr>
          <p:cNvCxnSpPr/>
          <p:nvPr/>
        </p:nvCxnSpPr>
        <p:spPr>
          <a:xfrm flipH="1">
            <a:off x="2261507" y="2947677"/>
            <a:ext cx="2702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18E55C-2A51-4183-894A-79444C10A021}"/>
              </a:ext>
            </a:extLst>
          </p:cNvPr>
          <p:cNvSpPr txBox="1"/>
          <p:nvPr/>
        </p:nvSpPr>
        <p:spPr>
          <a:xfrm>
            <a:off x="2979964" y="3088587"/>
            <a:ext cx="128995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Token, id, password, email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2F74A1-423E-4913-BEAC-8545B6C1946B}"/>
              </a:ext>
            </a:extLst>
          </p:cNvPr>
          <p:cNvSpPr txBox="1"/>
          <p:nvPr/>
        </p:nvSpPr>
        <p:spPr>
          <a:xfrm>
            <a:off x="2922814" y="2578345"/>
            <a:ext cx="18967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Result, address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96591719-6B84-4A3C-93C2-C56AAFB4C7D1}"/>
              </a:ext>
            </a:extLst>
          </p:cNvPr>
          <p:cNvSpPr/>
          <p:nvPr/>
        </p:nvSpPr>
        <p:spPr>
          <a:xfrm>
            <a:off x="4833257" y="4660816"/>
            <a:ext cx="1943100" cy="824593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고딕" pitchFamily="2" charset="-127"/>
                <a:ea typeface="나눔고딕" pitchFamily="2" charset="-127"/>
              </a:rPr>
              <a:t>Klaytn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 Service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EE3873-7929-4750-BB88-808526DE8881}"/>
              </a:ext>
            </a:extLst>
          </p:cNvPr>
          <p:cNvCxnSpPr>
            <a:stCxn id="2" idx="0"/>
            <a:endCxn id="16" idx="2"/>
          </p:cNvCxnSpPr>
          <p:nvPr/>
        </p:nvCxnSpPr>
        <p:spPr>
          <a:xfrm flipV="1">
            <a:off x="5804807" y="3598829"/>
            <a:ext cx="4083" cy="1061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8B54E5D-42AE-4BAB-B480-3B8BE796FA25}"/>
              </a:ext>
            </a:extLst>
          </p:cNvPr>
          <p:cNvSpPr txBox="1"/>
          <p:nvPr/>
        </p:nvSpPr>
        <p:spPr>
          <a:xfrm>
            <a:off x="5908222" y="3976635"/>
            <a:ext cx="18967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Create Account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CDFB4E-6099-48C9-AC6C-E7ACE41797D5}"/>
              </a:ext>
            </a:extLst>
          </p:cNvPr>
          <p:cNvSpPr txBox="1"/>
          <p:nvPr/>
        </p:nvSpPr>
        <p:spPr>
          <a:xfrm>
            <a:off x="364803" y="5992586"/>
            <a:ext cx="8142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회원가입이 정상적으로 진행되게 되면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en-US" altLang="ko-KR" dirty="0" err="1">
                <a:latin typeface="나눔고딕" pitchFamily="2" charset="-127"/>
                <a:ea typeface="나눔고딕" pitchFamily="2" charset="-127"/>
              </a:rPr>
              <a:t>Klaytn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 service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를 통해 새로운 전자지갑을 생성한다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8CABE1-37EB-4BEE-B4D5-9A43AA976134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아이디어 구현 계획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534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아이디어 세부내용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8E7EC20-7CA2-4FF1-8A42-FE7E172F9AC0}"/>
              </a:ext>
            </a:extLst>
          </p:cNvPr>
          <p:cNvSpPr txBox="1">
            <a:spLocks/>
          </p:cNvSpPr>
          <p:nvPr/>
        </p:nvSpPr>
        <p:spPr>
          <a:xfrm>
            <a:off x="256544" y="1730460"/>
            <a:ext cx="8470547" cy="28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전자지갑</a:t>
            </a:r>
            <a:endParaRPr lang="ko-KR" altLang="en-US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20255EE1-EDFD-4BFF-BC90-F11047421039}"/>
              </a:ext>
            </a:extLst>
          </p:cNvPr>
          <p:cNvSpPr/>
          <p:nvPr/>
        </p:nvSpPr>
        <p:spPr>
          <a:xfrm>
            <a:off x="364803" y="2715468"/>
            <a:ext cx="1896704" cy="852324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Get NFT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Items 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A952AF-0FC3-49C5-BD05-49E826B3EE8E}"/>
              </a:ext>
            </a:extLst>
          </p:cNvPr>
          <p:cNvSpPr txBox="1"/>
          <p:nvPr/>
        </p:nvSpPr>
        <p:spPr>
          <a:xfrm>
            <a:off x="364803" y="2220686"/>
            <a:ext cx="189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Application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DF5FF-FBA2-460E-B5B2-578DFD83D539}"/>
              </a:ext>
            </a:extLst>
          </p:cNvPr>
          <p:cNvSpPr txBox="1"/>
          <p:nvPr/>
        </p:nvSpPr>
        <p:spPr>
          <a:xfrm>
            <a:off x="4661807" y="2220686"/>
            <a:ext cx="244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나눔고딕" pitchFamily="2" charset="-127"/>
                <a:ea typeface="나눔고딕" pitchFamily="2" charset="-127"/>
              </a:rPr>
              <a:t>BlockChain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 Service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1D3D49A1-3FE2-4E9E-B704-00C4D8A762AF}"/>
              </a:ext>
            </a:extLst>
          </p:cNvPr>
          <p:cNvSpPr/>
          <p:nvPr/>
        </p:nvSpPr>
        <p:spPr>
          <a:xfrm>
            <a:off x="4931229" y="2684430"/>
            <a:ext cx="1755321" cy="914399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Item Service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199B8B-1976-48BA-A555-D9F1D9D43E5C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2261507" y="3141630"/>
            <a:ext cx="2669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58BEA4-C684-4FAE-B2C2-81F97314904A}"/>
              </a:ext>
            </a:extLst>
          </p:cNvPr>
          <p:cNvCxnSpPr/>
          <p:nvPr/>
        </p:nvCxnSpPr>
        <p:spPr>
          <a:xfrm flipH="1">
            <a:off x="2261507" y="2947677"/>
            <a:ext cx="2702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1B2CCC-B0FC-43D3-9B70-32AB33046ECB}"/>
              </a:ext>
            </a:extLst>
          </p:cNvPr>
          <p:cNvSpPr txBox="1"/>
          <p:nvPr/>
        </p:nvSpPr>
        <p:spPr>
          <a:xfrm>
            <a:off x="2979964" y="3088587"/>
            <a:ext cx="6123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Get 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A1545-918A-40DF-B532-FCCE2CC48BDD}"/>
              </a:ext>
            </a:extLst>
          </p:cNvPr>
          <p:cNvSpPr txBox="1"/>
          <p:nvPr/>
        </p:nvSpPr>
        <p:spPr>
          <a:xfrm>
            <a:off x="2922814" y="2578345"/>
            <a:ext cx="111850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Item List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49B6F0D4-1059-4C20-8F17-15767E506DEC}"/>
              </a:ext>
            </a:extLst>
          </p:cNvPr>
          <p:cNvSpPr/>
          <p:nvPr/>
        </p:nvSpPr>
        <p:spPr>
          <a:xfrm>
            <a:off x="7199683" y="2715468"/>
            <a:ext cx="1579514" cy="824593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DB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AA5E63-FF77-47C0-B7D2-1C116D259A4B}"/>
              </a:ext>
            </a:extLst>
          </p:cNvPr>
          <p:cNvCxnSpPr>
            <a:cxnSpLocks/>
            <a:stCxn id="19" idx="1"/>
            <a:endCxn id="14" idx="3"/>
          </p:cNvCxnSpPr>
          <p:nvPr/>
        </p:nvCxnSpPr>
        <p:spPr>
          <a:xfrm flipH="1">
            <a:off x="6686550" y="3127765"/>
            <a:ext cx="513133" cy="1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D677551-9DF6-4B25-82EE-7CC4CC23B0E9}"/>
              </a:ext>
            </a:extLst>
          </p:cNvPr>
          <p:cNvSpPr txBox="1"/>
          <p:nvPr/>
        </p:nvSpPr>
        <p:spPr>
          <a:xfrm>
            <a:off x="364803" y="4929304"/>
            <a:ext cx="81423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아이템 서비스 조회는 블록체인에 직접 요청을 보내는게 아닌 저장된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DB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에 조회를 보내 해결한다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블록체인에 직접적으로 이러한 부분을 요청할 경우 시간이 오래된 데이터를 가지고 오려면 많은 블록을 거쳐서 올라가야함으로 조회시간이 매우 오래 걸리는 문제점이 있다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따라서 별도의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DB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를 두어 이 문제를 해결한다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5FD6A5-188B-4A51-838D-81DEA6964EBB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아이디어 구현 계획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423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아이디어 세부내용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8E7EC20-7CA2-4FF1-8A42-FE7E172F9AC0}"/>
              </a:ext>
            </a:extLst>
          </p:cNvPr>
          <p:cNvSpPr txBox="1">
            <a:spLocks/>
          </p:cNvSpPr>
          <p:nvPr/>
        </p:nvSpPr>
        <p:spPr>
          <a:xfrm>
            <a:off x="256544" y="1730460"/>
            <a:ext cx="8470547" cy="28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NFT 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아이템 거래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20255EE1-EDFD-4BFF-BC90-F11047421039}"/>
              </a:ext>
            </a:extLst>
          </p:cNvPr>
          <p:cNvSpPr/>
          <p:nvPr/>
        </p:nvSpPr>
        <p:spPr>
          <a:xfrm>
            <a:off x="364803" y="2715468"/>
            <a:ext cx="1896704" cy="852324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Purchase Item 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A952AF-0FC3-49C5-BD05-49E826B3EE8E}"/>
              </a:ext>
            </a:extLst>
          </p:cNvPr>
          <p:cNvSpPr txBox="1"/>
          <p:nvPr/>
        </p:nvSpPr>
        <p:spPr>
          <a:xfrm>
            <a:off x="364803" y="2220686"/>
            <a:ext cx="189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Application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DF5FF-FBA2-460E-B5B2-578DFD83D539}"/>
              </a:ext>
            </a:extLst>
          </p:cNvPr>
          <p:cNvSpPr txBox="1"/>
          <p:nvPr/>
        </p:nvSpPr>
        <p:spPr>
          <a:xfrm>
            <a:off x="4661807" y="222068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나눔고딕" pitchFamily="2" charset="-127"/>
                <a:ea typeface="나눔고딕" pitchFamily="2" charset="-127"/>
              </a:rPr>
              <a:t>BlockChain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 Service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1D3D49A1-3FE2-4E9E-B704-00C4D8A762AF}"/>
              </a:ext>
            </a:extLst>
          </p:cNvPr>
          <p:cNvSpPr/>
          <p:nvPr/>
        </p:nvSpPr>
        <p:spPr>
          <a:xfrm>
            <a:off x="4931229" y="2684430"/>
            <a:ext cx="1755321" cy="914399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Trade Service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199B8B-1976-48BA-A555-D9F1D9D43E5C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2261507" y="3141630"/>
            <a:ext cx="2669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58BEA4-C684-4FAE-B2C2-81F97314904A}"/>
              </a:ext>
            </a:extLst>
          </p:cNvPr>
          <p:cNvCxnSpPr/>
          <p:nvPr/>
        </p:nvCxnSpPr>
        <p:spPr>
          <a:xfrm flipH="1">
            <a:off x="2261507" y="2947677"/>
            <a:ext cx="2702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1B2CCC-B0FC-43D3-9B70-32AB33046ECB}"/>
              </a:ext>
            </a:extLst>
          </p:cNvPr>
          <p:cNvSpPr txBox="1"/>
          <p:nvPr/>
        </p:nvSpPr>
        <p:spPr>
          <a:xfrm>
            <a:off x="2979963" y="3088587"/>
            <a:ext cx="106135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Address, item 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A1545-918A-40DF-B532-FCCE2CC48BDD}"/>
              </a:ext>
            </a:extLst>
          </p:cNvPr>
          <p:cNvSpPr txBox="1"/>
          <p:nvPr/>
        </p:nvSpPr>
        <p:spPr>
          <a:xfrm>
            <a:off x="2922814" y="2578345"/>
            <a:ext cx="111850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hash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49B6F0D4-1059-4C20-8F17-15767E506DEC}"/>
              </a:ext>
            </a:extLst>
          </p:cNvPr>
          <p:cNvSpPr/>
          <p:nvPr/>
        </p:nvSpPr>
        <p:spPr>
          <a:xfrm>
            <a:off x="7453218" y="2729332"/>
            <a:ext cx="1579514" cy="824593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DB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77551-9DF6-4B25-82EE-7CC4CC23B0E9}"/>
              </a:ext>
            </a:extLst>
          </p:cNvPr>
          <p:cNvSpPr txBox="1"/>
          <p:nvPr/>
        </p:nvSpPr>
        <p:spPr>
          <a:xfrm>
            <a:off x="364803" y="5462440"/>
            <a:ext cx="8142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아이템을 구매하게 될 경우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먼저 서비스로 요청이 보내지게되고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en-US" altLang="ko-KR" dirty="0" err="1">
                <a:latin typeface="나눔고딕" pitchFamily="2" charset="-127"/>
                <a:ea typeface="나눔고딕" pitchFamily="2" charset="-127"/>
              </a:rPr>
              <a:t>Klaytn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을 통해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NFT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의 주소의 소유주를 변경하는 작업을 진행하게된다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새로 나온 주소를 어플리케이션으로 반환해주며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, DB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에 저장된 아이템의 정보도 업데이트 해준다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9EDA9C72-CEA6-4324-82A8-406B12950208}"/>
              </a:ext>
            </a:extLst>
          </p:cNvPr>
          <p:cNvSpPr/>
          <p:nvPr/>
        </p:nvSpPr>
        <p:spPr>
          <a:xfrm>
            <a:off x="4927145" y="4513228"/>
            <a:ext cx="1579514" cy="824593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고딕" pitchFamily="2" charset="-127"/>
                <a:ea typeface="나눔고딕" pitchFamily="2" charset="-127"/>
              </a:rPr>
              <a:t>Klaytn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FE35EAD-C71B-4E69-90E1-B8754E50CFFA}"/>
              </a:ext>
            </a:extLst>
          </p:cNvPr>
          <p:cNvCxnSpPr>
            <a:cxnSpLocks/>
          </p:cNvCxnSpPr>
          <p:nvPr/>
        </p:nvCxnSpPr>
        <p:spPr>
          <a:xfrm>
            <a:off x="5363342" y="3614670"/>
            <a:ext cx="0" cy="898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0470D6-114C-49F3-8857-3F5053E2BBAE}"/>
              </a:ext>
            </a:extLst>
          </p:cNvPr>
          <p:cNvCxnSpPr>
            <a:cxnSpLocks/>
          </p:cNvCxnSpPr>
          <p:nvPr/>
        </p:nvCxnSpPr>
        <p:spPr>
          <a:xfrm flipV="1">
            <a:off x="6066064" y="3598829"/>
            <a:ext cx="0" cy="914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E47CFB-7F6C-404F-A9DA-75A4EA2C06BF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6686550" y="3141629"/>
            <a:ext cx="7666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DF095AC-1A9F-4DFE-B4B9-A8495C4DAC80}"/>
              </a:ext>
            </a:extLst>
          </p:cNvPr>
          <p:cNvSpPr txBox="1"/>
          <p:nvPr/>
        </p:nvSpPr>
        <p:spPr>
          <a:xfrm>
            <a:off x="4041321" y="3760609"/>
            <a:ext cx="121997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Transfer request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4BBF9D-EF93-427E-A86A-F7FC5716E9BD}"/>
              </a:ext>
            </a:extLst>
          </p:cNvPr>
          <p:cNvSpPr txBox="1"/>
          <p:nvPr/>
        </p:nvSpPr>
        <p:spPr>
          <a:xfrm>
            <a:off x="6151686" y="3871362"/>
            <a:ext cx="6929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hash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73E679-6940-4576-B88A-C81AA32B7EF4}"/>
              </a:ext>
            </a:extLst>
          </p:cNvPr>
          <p:cNvSpPr txBox="1"/>
          <p:nvPr/>
        </p:nvSpPr>
        <p:spPr>
          <a:xfrm>
            <a:off x="6686549" y="3214490"/>
            <a:ext cx="766669" cy="292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itchFamily="2" charset="-127"/>
                <a:ea typeface="나눔고딕" pitchFamily="2" charset="-127"/>
              </a:rPr>
              <a:t>update</a:t>
            </a:r>
            <a:endParaRPr lang="ko-KR" altLang="en-US" sz="13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14D7F5-AE3F-4F50-8706-4AFDFC1862A8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아이디어 구현 계획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9286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아이디어 구현 계획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8E7EC20-7CA2-4FF1-8A42-FE7E172F9AC0}"/>
              </a:ext>
            </a:extLst>
          </p:cNvPr>
          <p:cNvSpPr txBox="1">
            <a:spLocks/>
          </p:cNvSpPr>
          <p:nvPr/>
        </p:nvSpPr>
        <p:spPr>
          <a:xfrm>
            <a:off x="256544" y="1730460"/>
            <a:ext cx="8470547" cy="28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어플리케이션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구현도</a:t>
            </a:r>
          </a:p>
        </p:txBody>
      </p:sp>
      <p:sp>
        <p:nvSpPr>
          <p:cNvPr id="24" name="사각형: 둥근 모서리 20">
            <a:extLst>
              <a:ext uri="{FF2B5EF4-FFF2-40B4-BE49-F238E27FC236}">
                <a16:creationId xmlns:a16="http://schemas.microsoft.com/office/drawing/2014/main" id="{363CAFD6-58AA-4197-9F01-B31327FBE8B9}"/>
              </a:ext>
            </a:extLst>
          </p:cNvPr>
          <p:cNvSpPr/>
          <p:nvPr/>
        </p:nvSpPr>
        <p:spPr>
          <a:xfrm>
            <a:off x="3642610" y="3578902"/>
            <a:ext cx="5407702" cy="8581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사각형: 둥근 모서리 1">
            <a:extLst>
              <a:ext uri="{FF2B5EF4-FFF2-40B4-BE49-F238E27FC236}">
                <a16:creationId xmlns:a16="http://schemas.microsoft.com/office/drawing/2014/main" id="{D33FD2C1-1F24-4655-95F4-96BDD9CE1815}"/>
              </a:ext>
            </a:extLst>
          </p:cNvPr>
          <p:cNvSpPr/>
          <p:nvPr/>
        </p:nvSpPr>
        <p:spPr>
          <a:xfrm>
            <a:off x="296056" y="2462131"/>
            <a:ext cx="1135505" cy="655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Splash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27" name="화살표: 오른쪽 2">
            <a:extLst>
              <a:ext uri="{FF2B5EF4-FFF2-40B4-BE49-F238E27FC236}">
                <a16:creationId xmlns:a16="http://schemas.microsoft.com/office/drawing/2014/main" id="{0F28FE04-EDA0-45B8-9C42-1361C2D96776}"/>
              </a:ext>
            </a:extLst>
          </p:cNvPr>
          <p:cNvSpPr/>
          <p:nvPr/>
        </p:nvSpPr>
        <p:spPr>
          <a:xfrm>
            <a:off x="1573348" y="2636396"/>
            <a:ext cx="550888" cy="29230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사각형: 둥근 모서리 11">
            <a:extLst>
              <a:ext uri="{FF2B5EF4-FFF2-40B4-BE49-F238E27FC236}">
                <a16:creationId xmlns:a16="http://schemas.microsoft.com/office/drawing/2014/main" id="{D52863AD-42AA-4F85-857B-48252EA31415}"/>
              </a:ext>
            </a:extLst>
          </p:cNvPr>
          <p:cNvSpPr/>
          <p:nvPr/>
        </p:nvSpPr>
        <p:spPr>
          <a:xfrm>
            <a:off x="2217042" y="2462131"/>
            <a:ext cx="1135505" cy="655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화면 </a:t>
            </a:r>
          </a:p>
        </p:txBody>
      </p:sp>
      <p:sp>
        <p:nvSpPr>
          <p:cNvPr id="30" name="화살표: 오른쪽 12">
            <a:extLst>
              <a:ext uri="{FF2B5EF4-FFF2-40B4-BE49-F238E27FC236}">
                <a16:creationId xmlns:a16="http://schemas.microsoft.com/office/drawing/2014/main" id="{62C9B2D0-70FB-44BD-A5B5-7A818C7D3249}"/>
              </a:ext>
            </a:extLst>
          </p:cNvPr>
          <p:cNvSpPr/>
          <p:nvPr/>
        </p:nvSpPr>
        <p:spPr>
          <a:xfrm>
            <a:off x="3445353" y="2636396"/>
            <a:ext cx="550888" cy="29230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4" name="사각형: 둥근 모서리 13">
            <a:extLst>
              <a:ext uri="{FF2B5EF4-FFF2-40B4-BE49-F238E27FC236}">
                <a16:creationId xmlns:a16="http://schemas.microsoft.com/office/drawing/2014/main" id="{5449746F-DFD9-42BB-9D1C-B67DB52517DB}"/>
              </a:ext>
            </a:extLst>
          </p:cNvPr>
          <p:cNvSpPr/>
          <p:nvPr/>
        </p:nvSpPr>
        <p:spPr>
          <a:xfrm>
            <a:off x="4089047" y="2462131"/>
            <a:ext cx="1135505" cy="655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</a:t>
            </a:r>
            <a:b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35" name="화살표: 오른쪽 14">
            <a:extLst>
              <a:ext uri="{FF2B5EF4-FFF2-40B4-BE49-F238E27FC236}">
                <a16:creationId xmlns:a16="http://schemas.microsoft.com/office/drawing/2014/main" id="{598F06BF-51FB-47A0-B845-056668D47D81}"/>
              </a:ext>
            </a:extLst>
          </p:cNvPr>
          <p:cNvSpPr/>
          <p:nvPr/>
        </p:nvSpPr>
        <p:spPr>
          <a:xfrm>
            <a:off x="5317358" y="2636396"/>
            <a:ext cx="550888" cy="29230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사각형: 둥근 모서리 16">
            <a:extLst>
              <a:ext uri="{FF2B5EF4-FFF2-40B4-BE49-F238E27FC236}">
                <a16:creationId xmlns:a16="http://schemas.microsoft.com/office/drawing/2014/main" id="{87BF5777-C635-40E3-8BF8-8D5191F20385}"/>
              </a:ext>
            </a:extLst>
          </p:cNvPr>
          <p:cNvSpPr/>
          <p:nvPr/>
        </p:nvSpPr>
        <p:spPr>
          <a:xfrm>
            <a:off x="5920345" y="2454640"/>
            <a:ext cx="1135505" cy="655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화면</a:t>
            </a:r>
          </a:p>
        </p:txBody>
      </p:sp>
      <p:grpSp>
        <p:nvGrpSpPr>
          <p:cNvPr id="37" name="그룹 18">
            <a:extLst>
              <a:ext uri="{FF2B5EF4-FFF2-40B4-BE49-F238E27FC236}">
                <a16:creationId xmlns:a16="http://schemas.microsoft.com/office/drawing/2014/main" id="{C87F4534-0F86-420B-965F-253ED311F56F}"/>
              </a:ext>
            </a:extLst>
          </p:cNvPr>
          <p:cNvGrpSpPr/>
          <p:nvPr/>
        </p:nvGrpSpPr>
        <p:grpSpPr>
          <a:xfrm>
            <a:off x="2751221" y="2128603"/>
            <a:ext cx="3788239" cy="311376"/>
            <a:chOff x="809469" y="2128603"/>
            <a:chExt cx="5729991" cy="311376"/>
          </a:xfrm>
        </p:grpSpPr>
        <p:sp>
          <p:nvSpPr>
            <p:cNvPr id="38" name="직사각형 15">
              <a:extLst>
                <a:ext uri="{FF2B5EF4-FFF2-40B4-BE49-F238E27FC236}">
                  <a16:creationId xmlns:a16="http://schemas.microsoft.com/office/drawing/2014/main" id="{1194A372-322B-4F0D-88F6-5ACD1B65F6C9}"/>
                </a:ext>
              </a:extLst>
            </p:cNvPr>
            <p:cNvSpPr/>
            <p:nvPr/>
          </p:nvSpPr>
          <p:spPr>
            <a:xfrm>
              <a:off x="809469" y="2128603"/>
              <a:ext cx="86193" cy="3113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9" name="화살표: 위로 굽음 17">
              <a:extLst>
                <a:ext uri="{FF2B5EF4-FFF2-40B4-BE49-F238E27FC236}">
                  <a16:creationId xmlns:a16="http://schemas.microsoft.com/office/drawing/2014/main" id="{F01C2951-546C-4823-AD31-568A4E0A6E92}"/>
                </a:ext>
              </a:extLst>
            </p:cNvPr>
            <p:cNvSpPr/>
            <p:nvPr/>
          </p:nvSpPr>
          <p:spPr>
            <a:xfrm flipV="1">
              <a:off x="895662" y="2128603"/>
              <a:ext cx="5643798" cy="292307"/>
            </a:xfrm>
            <a:prstGeom prst="bent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40" name="사각형: 둥근 모서리 21">
            <a:extLst>
              <a:ext uri="{FF2B5EF4-FFF2-40B4-BE49-F238E27FC236}">
                <a16:creationId xmlns:a16="http://schemas.microsoft.com/office/drawing/2014/main" id="{53DDC326-804D-408D-9228-FC18AE5E4E96}"/>
              </a:ext>
            </a:extLst>
          </p:cNvPr>
          <p:cNvSpPr/>
          <p:nvPr/>
        </p:nvSpPr>
        <p:spPr>
          <a:xfrm>
            <a:off x="3743168" y="5531612"/>
            <a:ext cx="1135505" cy="655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토큰정보 </a:t>
            </a:r>
            <a:endParaRPr lang="en-US" altLang="ko-KR" sz="12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41" name="사각형: 둥근 모서리 22">
            <a:extLst>
              <a:ext uri="{FF2B5EF4-FFF2-40B4-BE49-F238E27FC236}">
                <a16:creationId xmlns:a16="http://schemas.microsoft.com/office/drawing/2014/main" id="{700860E2-38D8-4A1B-A842-DC8E2F7D6882}"/>
              </a:ext>
            </a:extLst>
          </p:cNvPr>
          <p:cNvSpPr/>
          <p:nvPr/>
        </p:nvSpPr>
        <p:spPr>
          <a:xfrm>
            <a:off x="3743169" y="3678837"/>
            <a:ext cx="1135505" cy="655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지갑화면</a:t>
            </a:r>
          </a:p>
        </p:txBody>
      </p:sp>
      <p:sp>
        <p:nvSpPr>
          <p:cNvPr id="42" name="사각형: 둥근 모서리 23">
            <a:extLst>
              <a:ext uri="{FF2B5EF4-FFF2-40B4-BE49-F238E27FC236}">
                <a16:creationId xmlns:a16="http://schemas.microsoft.com/office/drawing/2014/main" id="{23F3B649-A6C7-41FE-A366-0D797EDAED4A}"/>
              </a:ext>
            </a:extLst>
          </p:cNvPr>
          <p:cNvSpPr/>
          <p:nvPr/>
        </p:nvSpPr>
        <p:spPr>
          <a:xfrm>
            <a:off x="5150995" y="3678837"/>
            <a:ext cx="1135505" cy="655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마켓화면</a:t>
            </a:r>
          </a:p>
        </p:txBody>
      </p:sp>
      <p:sp>
        <p:nvSpPr>
          <p:cNvPr id="43" name="사각형: 둥근 모서리 24">
            <a:extLst>
              <a:ext uri="{FF2B5EF4-FFF2-40B4-BE49-F238E27FC236}">
                <a16:creationId xmlns:a16="http://schemas.microsoft.com/office/drawing/2014/main" id="{714D3063-5437-4E52-A418-1C298E82E471}"/>
              </a:ext>
            </a:extLst>
          </p:cNvPr>
          <p:cNvSpPr/>
          <p:nvPr/>
        </p:nvSpPr>
        <p:spPr>
          <a:xfrm>
            <a:off x="6496585" y="3678837"/>
            <a:ext cx="1135505" cy="655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거래기록 </a:t>
            </a:r>
            <a:endParaRPr lang="en-US" altLang="ko-KR" sz="12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44" name="사각형: 둥근 모서리 25">
            <a:extLst>
              <a:ext uri="{FF2B5EF4-FFF2-40B4-BE49-F238E27FC236}">
                <a16:creationId xmlns:a16="http://schemas.microsoft.com/office/drawing/2014/main" id="{FB0D62FF-91F2-4532-A028-8D33CD2189FC}"/>
              </a:ext>
            </a:extLst>
          </p:cNvPr>
          <p:cNvSpPr/>
          <p:nvPr/>
        </p:nvSpPr>
        <p:spPr>
          <a:xfrm>
            <a:off x="7813624" y="3671968"/>
            <a:ext cx="1135505" cy="655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화면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531C90-7819-434D-A5D0-BDD4CB6E4051}"/>
              </a:ext>
            </a:extLst>
          </p:cNvPr>
          <p:cNvSpPr txBox="1"/>
          <p:nvPr/>
        </p:nvSpPr>
        <p:spPr>
          <a:xfrm>
            <a:off x="3743169" y="3297999"/>
            <a:ext cx="1041816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하단 바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화살표: 아래쪽 27">
            <a:extLst>
              <a:ext uri="{FF2B5EF4-FFF2-40B4-BE49-F238E27FC236}">
                <a16:creationId xmlns:a16="http://schemas.microsoft.com/office/drawing/2014/main" id="{4734E326-9479-4E06-AC26-E9B51816297E}"/>
              </a:ext>
            </a:extLst>
          </p:cNvPr>
          <p:cNvSpPr/>
          <p:nvPr/>
        </p:nvSpPr>
        <p:spPr>
          <a:xfrm>
            <a:off x="6367072" y="3181662"/>
            <a:ext cx="356017" cy="338554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7" name="사각형: 둥근 모서리 29">
            <a:extLst>
              <a:ext uri="{FF2B5EF4-FFF2-40B4-BE49-F238E27FC236}">
                <a16:creationId xmlns:a16="http://schemas.microsoft.com/office/drawing/2014/main" id="{02C648A6-E6EE-40FC-8784-8B4ED44977D3}"/>
              </a:ext>
            </a:extLst>
          </p:cNvPr>
          <p:cNvSpPr/>
          <p:nvPr/>
        </p:nvSpPr>
        <p:spPr>
          <a:xfrm>
            <a:off x="5300493" y="5485682"/>
            <a:ext cx="1135505" cy="655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아이템 상세정보 화면 </a:t>
            </a:r>
          </a:p>
        </p:txBody>
      </p:sp>
      <p:sp>
        <p:nvSpPr>
          <p:cNvPr id="48" name="화살표: 아래쪽 31">
            <a:extLst>
              <a:ext uri="{FF2B5EF4-FFF2-40B4-BE49-F238E27FC236}">
                <a16:creationId xmlns:a16="http://schemas.microsoft.com/office/drawing/2014/main" id="{C80AA526-3A74-47EA-8E0E-54D6CA61F994}"/>
              </a:ext>
            </a:extLst>
          </p:cNvPr>
          <p:cNvSpPr/>
          <p:nvPr/>
        </p:nvSpPr>
        <p:spPr>
          <a:xfrm rot="19436142">
            <a:off x="4627892" y="4423012"/>
            <a:ext cx="352269" cy="1202961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9" name="화살표: 아래쪽 32">
            <a:extLst>
              <a:ext uri="{FF2B5EF4-FFF2-40B4-BE49-F238E27FC236}">
                <a16:creationId xmlns:a16="http://schemas.microsoft.com/office/drawing/2014/main" id="{4BFF16A7-EFCD-42A8-8206-CCAB6FD2F7E1}"/>
              </a:ext>
            </a:extLst>
          </p:cNvPr>
          <p:cNvSpPr/>
          <p:nvPr/>
        </p:nvSpPr>
        <p:spPr>
          <a:xfrm>
            <a:off x="5537870" y="4495777"/>
            <a:ext cx="352269" cy="956175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0" name="화살표: 아래쪽 33">
            <a:extLst>
              <a:ext uri="{FF2B5EF4-FFF2-40B4-BE49-F238E27FC236}">
                <a16:creationId xmlns:a16="http://schemas.microsoft.com/office/drawing/2014/main" id="{D479654E-FF2E-4DAA-89F2-FA75330F8AA4}"/>
              </a:ext>
            </a:extLst>
          </p:cNvPr>
          <p:cNvSpPr/>
          <p:nvPr/>
        </p:nvSpPr>
        <p:spPr>
          <a:xfrm rot="1760064">
            <a:off x="6534385" y="4459868"/>
            <a:ext cx="352269" cy="1052962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1" name="화살표: 아래쪽 34">
            <a:extLst>
              <a:ext uri="{FF2B5EF4-FFF2-40B4-BE49-F238E27FC236}">
                <a16:creationId xmlns:a16="http://schemas.microsoft.com/office/drawing/2014/main" id="{02404F78-B6E8-40AC-9FA7-B94B46672E0D}"/>
              </a:ext>
            </a:extLst>
          </p:cNvPr>
          <p:cNvSpPr/>
          <p:nvPr/>
        </p:nvSpPr>
        <p:spPr>
          <a:xfrm>
            <a:off x="4054839" y="4575748"/>
            <a:ext cx="315888" cy="909934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838678-3941-4CA0-91AA-B08893307E55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아이디어 구현 계획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057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아이디어 구현 계획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17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8E7EC20-7CA2-4FF1-8A42-FE7E172F9AC0}"/>
              </a:ext>
            </a:extLst>
          </p:cNvPr>
          <p:cNvSpPr txBox="1">
            <a:spLocks/>
          </p:cNvSpPr>
          <p:nvPr/>
        </p:nvSpPr>
        <p:spPr>
          <a:xfrm>
            <a:off x="256544" y="1730460"/>
            <a:ext cx="8470547" cy="28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어플리케이션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디자인</a:t>
            </a:r>
          </a:p>
        </p:txBody>
      </p:sp>
      <p:pic>
        <p:nvPicPr>
          <p:cNvPr id="32" name="그림 6">
            <a:extLst>
              <a:ext uri="{FF2B5EF4-FFF2-40B4-BE49-F238E27FC236}">
                <a16:creationId xmlns:a16="http://schemas.microsoft.com/office/drawing/2014/main" id="{6E5DBD3C-C3FB-4201-8BF9-981B736A8E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55" y="2263176"/>
            <a:ext cx="2019925" cy="3366542"/>
          </a:xfrm>
          <a:prstGeom prst="rect">
            <a:avLst/>
          </a:prstGeom>
        </p:spPr>
      </p:pic>
      <p:pic>
        <p:nvPicPr>
          <p:cNvPr id="33" name="그림 28">
            <a:extLst>
              <a:ext uri="{FF2B5EF4-FFF2-40B4-BE49-F238E27FC236}">
                <a16:creationId xmlns:a16="http://schemas.microsoft.com/office/drawing/2014/main" id="{7E0377CC-29F6-47BB-A9DA-2D722C0FF2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080" y="2263176"/>
            <a:ext cx="2019925" cy="3366542"/>
          </a:xfrm>
          <a:prstGeom prst="rect">
            <a:avLst/>
          </a:prstGeom>
        </p:spPr>
      </p:pic>
      <p:pic>
        <p:nvPicPr>
          <p:cNvPr id="52" name="그림 36">
            <a:extLst>
              <a:ext uri="{FF2B5EF4-FFF2-40B4-BE49-F238E27FC236}">
                <a16:creationId xmlns:a16="http://schemas.microsoft.com/office/drawing/2014/main" id="{07430F66-38F3-4426-A237-776CB1359B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493" y="2263176"/>
            <a:ext cx="2019925" cy="3366542"/>
          </a:xfrm>
          <a:prstGeom prst="rect">
            <a:avLst/>
          </a:prstGeom>
        </p:spPr>
      </p:pic>
      <p:pic>
        <p:nvPicPr>
          <p:cNvPr id="53" name="그림 40">
            <a:extLst>
              <a:ext uri="{FF2B5EF4-FFF2-40B4-BE49-F238E27FC236}">
                <a16:creationId xmlns:a16="http://schemas.microsoft.com/office/drawing/2014/main" id="{33B3CCBE-6BD3-436D-944F-DA572FA8E9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662" y="2199468"/>
            <a:ext cx="2019925" cy="336654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B232468-0C67-4921-B85E-ADA82D482C3C}"/>
              </a:ext>
            </a:extLst>
          </p:cNvPr>
          <p:cNvSpPr txBox="1"/>
          <p:nvPr/>
        </p:nvSpPr>
        <p:spPr>
          <a:xfrm>
            <a:off x="1644117" y="5857767"/>
            <a:ext cx="184004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로그인 화면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3F00CA-3647-4119-B8CA-89E587F5B4BB}"/>
              </a:ext>
            </a:extLst>
          </p:cNvPr>
          <p:cNvSpPr txBox="1"/>
          <p:nvPr/>
        </p:nvSpPr>
        <p:spPr>
          <a:xfrm>
            <a:off x="5001619" y="5876314"/>
            <a:ext cx="184004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회원가입 화면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341B4F-33E6-449B-95D1-447114050488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아이디어 구현 계획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5126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아이디어 구현계획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18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pic>
        <p:nvPicPr>
          <p:cNvPr id="2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7D8D1DE-09D7-497F-BDBD-8872FB4CC6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45" y="2218206"/>
            <a:ext cx="2079885" cy="3800007"/>
          </a:xfrm>
          <a:prstGeom prst="rect">
            <a:avLst/>
          </a:prstGeom>
        </p:spPr>
      </p:pic>
      <p:pic>
        <p:nvPicPr>
          <p:cNvPr id="26" name="그림 15">
            <a:extLst>
              <a:ext uri="{FF2B5EF4-FFF2-40B4-BE49-F238E27FC236}">
                <a16:creationId xmlns:a16="http://schemas.microsoft.com/office/drawing/2014/main" id="{EBC4D8AE-5921-4074-BC9A-0C8825E2AA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99" y="2218206"/>
            <a:ext cx="2153421" cy="3800007"/>
          </a:xfrm>
          <a:prstGeom prst="rect">
            <a:avLst/>
          </a:prstGeom>
        </p:spPr>
      </p:pic>
      <p:pic>
        <p:nvPicPr>
          <p:cNvPr id="27" name="그림 17">
            <a:extLst>
              <a:ext uri="{FF2B5EF4-FFF2-40B4-BE49-F238E27FC236}">
                <a16:creationId xmlns:a16="http://schemas.microsoft.com/office/drawing/2014/main" id="{4FA903C2-7201-44DC-A8E2-EF254AD957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16" y="2218206"/>
            <a:ext cx="1964310" cy="3800007"/>
          </a:xfrm>
          <a:prstGeom prst="rect">
            <a:avLst/>
          </a:prstGeom>
        </p:spPr>
      </p:pic>
      <p:pic>
        <p:nvPicPr>
          <p:cNvPr id="29" name="그림 20">
            <a:extLst>
              <a:ext uri="{FF2B5EF4-FFF2-40B4-BE49-F238E27FC236}">
                <a16:creationId xmlns:a16="http://schemas.microsoft.com/office/drawing/2014/main" id="{C4287D2B-3D35-4EEC-A16C-A13EE42D05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22" y="2218206"/>
            <a:ext cx="2280004" cy="38000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4A7807E-4CA9-4342-AC3E-D783986D15CA}"/>
              </a:ext>
            </a:extLst>
          </p:cNvPr>
          <p:cNvSpPr txBox="1"/>
          <p:nvPr/>
        </p:nvSpPr>
        <p:spPr>
          <a:xfrm>
            <a:off x="256544" y="6157874"/>
            <a:ext cx="184004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메인 화면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D75179-998E-4978-9CD6-5B1381E71A7A}"/>
              </a:ext>
            </a:extLst>
          </p:cNvPr>
          <p:cNvSpPr txBox="1"/>
          <p:nvPr/>
        </p:nvSpPr>
        <p:spPr>
          <a:xfrm>
            <a:off x="3628894" y="6125475"/>
            <a:ext cx="184004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아이템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A42182-A413-4C91-BAD3-3F97208B7C13}"/>
              </a:ext>
            </a:extLst>
          </p:cNvPr>
          <p:cNvSpPr txBox="1"/>
          <p:nvPr/>
        </p:nvSpPr>
        <p:spPr>
          <a:xfrm>
            <a:off x="6930760" y="6056770"/>
            <a:ext cx="184004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마켓 화면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D253A7A9-4F48-4C40-8871-B5935B024DF5}"/>
              </a:ext>
            </a:extLst>
          </p:cNvPr>
          <p:cNvSpPr txBox="1">
            <a:spLocks/>
          </p:cNvSpPr>
          <p:nvPr/>
        </p:nvSpPr>
        <p:spPr>
          <a:xfrm>
            <a:off x="256544" y="1730460"/>
            <a:ext cx="8470547" cy="28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어플리케이션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디자인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B51AF8-7519-4FDE-8322-960B7E873E9F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아이디어 구현 계획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439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아이디어 구현계획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D253A7A9-4F48-4C40-8871-B5935B024DF5}"/>
              </a:ext>
            </a:extLst>
          </p:cNvPr>
          <p:cNvSpPr txBox="1">
            <a:spLocks/>
          </p:cNvSpPr>
          <p:nvPr/>
        </p:nvSpPr>
        <p:spPr>
          <a:xfrm>
            <a:off x="391040" y="1329885"/>
            <a:ext cx="8470547" cy="28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네트워크 작업 환경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96ED6-1AB4-4514-B5CC-9ACCC85EE839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아이디어 구현 계획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2A028F-E8AA-4C04-B8CB-408D876BF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51" y="4265549"/>
            <a:ext cx="1070120" cy="10403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05F42D-083A-432F-ADAD-955721F3C5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434" b="77824" l="35985" r="650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15510" r="31265" b="15253"/>
          <a:stretch/>
        </p:blipFill>
        <p:spPr>
          <a:xfrm>
            <a:off x="2498699" y="2827636"/>
            <a:ext cx="836908" cy="849983"/>
          </a:xfrm>
          <a:prstGeom prst="rect">
            <a:avLst/>
          </a:prstGeom>
        </p:spPr>
      </p:pic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D38C0104-1CA9-46B3-9CEC-EC306C9DC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279" y="2200262"/>
            <a:ext cx="862775" cy="648247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4028DB-1504-44AD-9E8C-34BA0AA9C2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090" y="2827636"/>
            <a:ext cx="1130786" cy="1035391"/>
          </a:xfrm>
          <a:prstGeom prst="rect">
            <a:avLst/>
          </a:prstGeom>
        </p:spPr>
      </p:pic>
      <p:pic>
        <p:nvPicPr>
          <p:cNvPr id="12" name="그림 11" descr="텍스트, 식탁용기구, 플레이트, 접시이(가) 표시된 사진&#10;&#10;자동 생성된 설명">
            <a:extLst>
              <a:ext uri="{FF2B5EF4-FFF2-40B4-BE49-F238E27FC236}">
                <a16:creationId xmlns:a16="http://schemas.microsoft.com/office/drawing/2014/main" id="{4B66396E-06CF-47A7-9155-4C5B9C54C7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95" y="2973748"/>
            <a:ext cx="1034064" cy="6187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CD8EF2-5F0C-40D9-A575-CD108AB2AB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040" y="4841491"/>
            <a:ext cx="1421541" cy="7897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880197-73F5-4980-A795-3C2EFD0323E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99" y="5097281"/>
            <a:ext cx="585217" cy="585217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F49BEDB-99BD-41AB-BFA1-753879272C49}"/>
              </a:ext>
            </a:extLst>
          </p:cNvPr>
          <p:cNvCxnSpPr>
            <a:cxnSpLocks/>
          </p:cNvCxnSpPr>
          <p:nvPr/>
        </p:nvCxnSpPr>
        <p:spPr>
          <a:xfrm flipV="1">
            <a:off x="1618593" y="3755007"/>
            <a:ext cx="880106" cy="620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8076F08-347F-412E-AE7D-92800D0B8717}"/>
              </a:ext>
            </a:extLst>
          </p:cNvPr>
          <p:cNvSpPr txBox="1"/>
          <p:nvPr/>
        </p:nvSpPr>
        <p:spPr>
          <a:xfrm>
            <a:off x="161144" y="3497130"/>
            <a:ext cx="239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로컬 환경에서 작업한 코드를 </a:t>
            </a:r>
            <a:r>
              <a:rPr lang="en-US" altLang="ko-KR" sz="1400" dirty="0" err="1"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에 업로드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EEF0C35-F510-448A-9D7B-BC7605FE1C0E}"/>
              </a:ext>
            </a:extLst>
          </p:cNvPr>
          <p:cNvCxnSpPr>
            <a:cxnSpLocks/>
          </p:cNvCxnSpPr>
          <p:nvPr/>
        </p:nvCxnSpPr>
        <p:spPr>
          <a:xfrm flipV="1">
            <a:off x="5029530" y="3898270"/>
            <a:ext cx="0" cy="865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7B9CC1E-9B1D-4FE9-B896-09AADF6917D8}"/>
              </a:ext>
            </a:extLst>
          </p:cNvPr>
          <p:cNvCxnSpPr/>
          <p:nvPr/>
        </p:nvCxnSpPr>
        <p:spPr>
          <a:xfrm flipV="1">
            <a:off x="7755048" y="4076580"/>
            <a:ext cx="0" cy="876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6706BAF-F740-4438-BD7C-814E78AF5D20}"/>
              </a:ext>
            </a:extLst>
          </p:cNvPr>
          <p:cNvCxnSpPr/>
          <p:nvPr/>
        </p:nvCxnSpPr>
        <p:spPr>
          <a:xfrm>
            <a:off x="5823581" y="3084280"/>
            <a:ext cx="1069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B030D49-B299-41C7-B95E-81E82F64B9C5}"/>
              </a:ext>
            </a:extLst>
          </p:cNvPr>
          <p:cNvCxnSpPr/>
          <p:nvPr/>
        </p:nvCxnSpPr>
        <p:spPr>
          <a:xfrm flipH="1">
            <a:off x="5848141" y="3377901"/>
            <a:ext cx="1045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B85BC26-9C90-40A8-B024-91DE76536DA1}"/>
              </a:ext>
            </a:extLst>
          </p:cNvPr>
          <p:cNvCxnSpPr>
            <a:cxnSpLocks/>
          </p:cNvCxnSpPr>
          <p:nvPr/>
        </p:nvCxnSpPr>
        <p:spPr>
          <a:xfrm flipH="1" flipV="1">
            <a:off x="3391096" y="3267493"/>
            <a:ext cx="10487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B92C7C3-7C10-462E-A19F-D2BD85C57A4A}"/>
              </a:ext>
            </a:extLst>
          </p:cNvPr>
          <p:cNvSpPr txBox="1"/>
          <p:nvPr/>
        </p:nvSpPr>
        <p:spPr>
          <a:xfrm>
            <a:off x="4035206" y="5602562"/>
            <a:ext cx="2233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Aws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서버에 원격 접속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A3A5A6-93F6-41E4-830D-396A3E4F4B8E}"/>
              </a:ext>
            </a:extLst>
          </p:cNvPr>
          <p:cNvSpPr txBox="1"/>
          <p:nvPr/>
        </p:nvSpPr>
        <p:spPr>
          <a:xfrm>
            <a:off x="6990083" y="5849241"/>
            <a:ext cx="1609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RDS 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작업 환경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743024-F75B-4CD2-8F74-FE8F7E84242A}"/>
              </a:ext>
            </a:extLst>
          </p:cNvPr>
          <p:cNvSpPr txBox="1"/>
          <p:nvPr/>
        </p:nvSpPr>
        <p:spPr>
          <a:xfrm>
            <a:off x="3185847" y="2362217"/>
            <a:ext cx="1965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의 코드를 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pull</a:t>
            </a:r>
          </a:p>
          <a:p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하여 </a:t>
            </a:r>
            <a:r>
              <a:rPr lang="en-US" altLang="ko-KR" sz="1400" dirty="0" err="1">
                <a:latin typeface="나눔고딕" pitchFamily="2" charset="-127"/>
                <a:ea typeface="나눔고딕" pitchFamily="2" charset="-127"/>
              </a:rPr>
              <a:t>aws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에서 배포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9E1A4B-CD86-48B4-9631-BD81C1383D39}"/>
              </a:ext>
            </a:extLst>
          </p:cNvPr>
          <p:cNvSpPr txBox="1"/>
          <p:nvPr/>
        </p:nvSpPr>
        <p:spPr>
          <a:xfrm>
            <a:off x="7285741" y="5561880"/>
            <a:ext cx="1017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고딕" pitchFamily="2" charset="-127"/>
                <a:ea typeface="나눔고딕" pitchFamily="2" charset="-127"/>
              </a:rPr>
              <a:t>Table plus</a:t>
            </a:r>
            <a:endParaRPr lang="ko-KR" altLang="en-US" sz="11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C5B296-0982-4EEE-B433-DD63F576A567}"/>
              </a:ext>
            </a:extLst>
          </p:cNvPr>
          <p:cNvSpPr txBox="1"/>
          <p:nvPr/>
        </p:nvSpPr>
        <p:spPr>
          <a:xfrm>
            <a:off x="964698" y="5236364"/>
            <a:ext cx="1017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latin typeface="나눔고딕" pitchFamily="2" charset="-127"/>
                <a:ea typeface="나눔고딕" pitchFamily="2" charset="-127"/>
              </a:rPr>
              <a:t>sts</a:t>
            </a:r>
            <a:endParaRPr lang="ko-KR" altLang="en-US" sz="11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32A21D-C7E6-41FC-9895-B12AF74647EC}"/>
              </a:ext>
            </a:extLst>
          </p:cNvPr>
          <p:cNvSpPr txBox="1"/>
          <p:nvPr/>
        </p:nvSpPr>
        <p:spPr>
          <a:xfrm>
            <a:off x="2555807" y="3581321"/>
            <a:ext cx="63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latin typeface="나눔고딕" pitchFamily="2" charset="-127"/>
                <a:ea typeface="나눔고딕" pitchFamily="2" charset="-127"/>
              </a:rPr>
              <a:t>github</a:t>
            </a:r>
            <a:endParaRPr lang="ko-KR" altLang="en-US" sz="11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E957AC9-5792-47BB-AA71-A49639D51CF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2" r="1049" b="41993"/>
          <a:stretch/>
        </p:blipFill>
        <p:spPr>
          <a:xfrm>
            <a:off x="2153916" y="4807204"/>
            <a:ext cx="1809463" cy="754676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B5C298-350F-4F85-84CF-496C4956044D}"/>
              </a:ext>
            </a:extLst>
          </p:cNvPr>
          <p:cNvCxnSpPr>
            <a:cxnSpLocks/>
          </p:cNvCxnSpPr>
          <p:nvPr/>
        </p:nvCxnSpPr>
        <p:spPr>
          <a:xfrm flipV="1">
            <a:off x="3185672" y="3649551"/>
            <a:ext cx="1254134" cy="1292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E9BAAD7-693F-4998-8A68-D38EB1D56AF4}"/>
              </a:ext>
            </a:extLst>
          </p:cNvPr>
          <p:cNvSpPr txBox="1"/>
          <p:nvPr/>
        </p:nvSpPr>
        <p:spPr>
          <a:xfrm>
            <a:off x="1887787" y="4242461"/>
            <a:ext cx="1695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클라이언트와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연동전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dirty="0" err="1">
                <a:latin typeface="나눔고딕" pitchFamily="2" charset="-127"/>
                <a:ea typeface="나눔고딕" pitchFamily="2" charset="-127"/>
              </a:rPr>
              <a:t>api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정상 동작 테스트</a:t>
            </a:r>
          </a:p>
        </p:txBody>
      </p:sp>
    </p:spTree>
    <p:extLst>
      <p:ext uri="{BB962C8B-B14F-4D97-AF65-F5344CB8AC3E}">
        <p14:creationId xmlns:p14="http://schemas.microsoft.com/office/powerpoint/2010/main" val="3542564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기획안 내용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아이디어 구현 계획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결과물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시연영상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기대효과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향후개발 계획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474" y="39829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 dirty="0">
                <a:solidFill>
                  <a:srgbClr val="1D314E"/>
                </a:solidFill>
              </a:rPr>
              <a:t>목차</a:t>
            </a:r>
          </a:p>
        </p:txBody>
      </p:sp>
      <p:cxnSp>
        <p:nvCxnSpPr>
          <p:cNvPr id="10" name="직선 연결선 28">
            <a:extLst>
              <a:ext uri="{FF2B5EF4-FFF2-40B4-BE49-F238E27FC236}">
                <a16:creationId xmlns:a16="http://schemas.microsoft.com/office/drawing/2014/main" id="{891C6CDA-54AF-4175-80D8-0199D8D311E1}"/>
              </a:ext>
            </a:extLst>
          </p:cNvPr>
          <p:cNvCxnSpPr/>
          <p:nvPr/>
        </p:nvCxnSpPr>
        <p:spPr>
          <a:xfrm flipV="1">
            <a:off x="364474" y="4397639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아이디어 구현계획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D253A7A9-4F48-4C40-8871-B5935B024DF5}"/>
              </a:ext>
            </a:extLst>
          </p:cNvPr>
          <p:cNvSpPr txBox="1">
            <a:spLocks/>
          </p:cNvSpPr>
          <p:nvPr/>
        </p:nvSpPr>
        <p:spPr>
          <a:xfrm>
            <a:off x="391040" y="1329885"/>
            <a:ext cx="8470547" cy="28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배포 과정 및 보안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96ED6-1AB4-4514-B5CC-9ACCC85EE839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아이디어 구현 계획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05F42D-083A-432F-ADAD-955721F3C5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434" b="77824" l="35985" r="650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15510" r="31265" b="15253"/>
          <a:stretch/>
        </p:blipFill>
        <p:spPr>
          <a:xfrm>
            <a:off x="2498699" y="2827636"/>
            <a:ext cx="836908" cy="8499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4028DB-1504-44AD-9E8C-34BA0AA9C2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090" y="2827636"/>
            <a:ext cx="1130786" cy="1035391"/>
          </a:xfrm>
          <a:prstGeom prst="rect">
            <a:avLst/>
          </a:prstGeom>
        </p:spPr>
      </p:pic>
      <p:pic>
        <p:nvPicPr>
          <p:cNvPr id="12" name="그림 11" descr="텍스트, 식탁용기구, 플레이트, 접시이(가) 표시된 사진&#10;&#10;자동 생성된 설명">
            <a:extLst>
              <a:ext uri="{FF2B5EF4-FFF2-40B4-BE49-F238E27FC236}">
                <a16:creationId xmlns:a16="http://schemas.microsoft.com/office/drawing/2014/main" id="{4B66396E-06CF-47A7-9155-4C5B9C54C7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313" y="2993420"/>
            <a:ext cx="1034064" cy="618715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F49BEDB-99BD-41AB-BFA1-753879272C49}"/>
              </a:ext>
            </a:extLst>
          </p:cNvPr>
          <p:cNvCxnSpPr>
            <a:cxnSpLocks/>
          </p:cNvCxnSpPr>
          <p:nvPr/>
        </p:nvCxnSpPr>
        <p:spPr>
          <a:xfrm>
            <a:off x="1231169" y="3402933"/>
            <a:ext cx="1150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6706BAF-F740-4438-BD7C-814E78AF5D20}"/>
              </a:ext>
            </a:extLst>
          </p:cNvPr>
          <p:cNvCxnSpPr>
            <a:cxnSpLocks/>
          </p:cNvCxnSpPr>
          <p:nvPr/>
        </p:nvCxnSpPr>
        <p:spPr>
          <a:xfrm>
            <a:off x="5823581" y="3084280"/>
            <a:ext cx="1069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B030D49-B299-41C7-B95E-81E82F64B9C5}"/>
              </a:ext>
            </a:extLst>
          </p:cNvPr>
          <p:cNvCxnSpPr/>
          <p:nvPr/>
        </p:nvCxnSpPr>
        <p:spPr>
          <a:xfrm flipH="1">
            <a:off x="5848141" y="3377901"/>
            <a:ext cx="1045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743024-F75B-4CD2-8F74-FE8F7E84242A}"/>
              </a:ext>
            </a:extLst>
          </p:cNvPr>
          <p:cNvSpPr txBox="1"/>
          <p:nvPr/>
        </p:nvSpPr>
        <p:spPr>
          <a:xfrm>
            <a:off x="3829538" y="3842931"/>
            <a:ext cx="26538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Aws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에서 복제한 코드는 </a:t>
            </a: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메이븐을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통해 컴파일  </a:t>
            </a:r>
            <a:endParaRPr lang="en-US" altLang="ko-KR" sz="1400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암호화된 의존 설정 관리 파일을 디코딩할 수 있는 키는 환경변수에 저장되어 있음</a:t>
            </a:r>
            <a:endParaRPr lang="en-US" altLang="ko-KR" sz="14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32A21D-C7E6-41FC-9895-B12AF74647EC}"/>
              </a:ext>
            </a:extLst>
          </p:cNvPr>
          <p:cNvSpPr txBox="1"/>
          <p:nvPr/>
        </p:nvSpPr>
        <p:spPr>
          <a:xfrm>
            <a:off x="2555807" y="3581321"/>
            <a:ext cx="63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latin typeface="나눔고딕" pitchFamily="2" charset="-127"/>
                <a:ea typeface="나눔고딕" pitchFamily="2" charset="-127"/>
              </a:rPr>
              <a:t>github</a:t>
            </a:r>
            <a:endParaRPr lang="ko-KR" altLang="en-US" sz="11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9A61E75-434A-4BB2-9314-11F19113E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0" y="2802537"/>
            <a:ext cx="1070120" cy="10403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F96831-377B-4FE9-A43B-52FF102BE55A}"/>
              </a:ext>
            </a:extLst>
          </p:cNvPr>
          <p:cNvSpPr txBox="1"/>
          <p:nvPr/>
        </p:nvSpPr>
        <p:spPr>
          <a:xfrm>
            <a:off x="497771" y="3908084"/>
            <a:ext cx="265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고딕" pitchFamily="2" charset="-127"/>
                <a:ea typeface="나눔고딕" pitchFamily="2" charset="-127"/>
              </a:rPr>
              <a:t>Jasypt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라이브러리로 주요 설정 정보 암호화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B006A9-F93F-4F57-8550-F60B4C745A4E}"/>
              </a:ext>
            </a:extLst>
          </p:cNvPr>
          <p:cNvSpPr txBox="1"/>
          <p:nvPr/>
        </p:nvSpPr>
        <p:spPr>
          <a:xfrm>
            <a:off x="6932913" y="3981309"/>
            <a:ext cx="1519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외부 아이피 및 포트 차단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9474EC3-05ED-4B1A-B5A0-331616A7C0D0}"/>
              </a:ext>
            </a:extLst>
          </p:cNvPr>
          <p:cNvCxnSpPr>
            <a:cxnSpLocks/>
          </p:cNvCxnSpPr>
          <p:nvPr/>
        </p:nvCxnSpPr>
        <p:spPr>
          <a:xfrm>
            <a:off x="3483656" y="3429000"/>
            <a:ext cx="1069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180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아이디어 구현계획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21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D253A7A9-4F48-4C40-8871-B5935B024DF5}"/>
              </a:ext>
            </a:extLst>
          </p:cNvPr>
          <p:cNvSpPr txBox="1">
            <a:spLocks/>
          </p:cNvSpPr>
          <p:nvPr/>
        </p:nvSpPr>
        <p:spPr>
          <a:xfrm>
            <a:off x="256544" y="1730460"/>
            <a:ext cx="8470547" cy="28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오픈소스및 소프트웨어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D93A563-CC0D-4015-B27F-35914F4AD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115284"/>
              </p:ext>
            </p:extLst>
          </p:nvPr>
        </p:nvGraphicFramePr>
        <p:xfrm>
          <a:off x="965583" y="2696152"/>
          <a:ext cx="640338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463">
                  <a:extLst>
                    <a:ext uri="{9D8B030D-6E8A-4147-A177-3AD203B41FA5}">
                      <a16:colId xmlns:a16="http://schemas.microsoft.com/office/drawing/2014/main" val="3857221041"/>
                    </a:ext>
                  </a:extLst>
                </a:gridCol>
                <a:gridCol w="1594418">
                  <a:extLst>
                    <a:ext uri="{9D8B030D-6E8A-4147-A177-3AD203B41FA5}">
                      <a16:colId xmlns:a16="http://schemas.microsoft.com/office/drawing/2014/main" val="2293848426"/>
                    </a:ext>
                  </a:extLst>
                </a:gridCol>
                <a:gridCol w="2674508">
                  <a:extLst>
                    <a:ext uri="{9D8B030D-6E8A-4147-A177-3AD203B41FA5}">
                      <a16:colId xmlns:a16="http://schemas.microsoft.com/office/drawing/2014/main" val="1010494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사용용도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742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Flutter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2.5.2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어플리케이션 개발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02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" pitchFamily="2" charset="-127"/>
                          <a:ea typeface="나눔고딕" pitchFamily="2" charset="-127"/>
                        </a:rPr>
                        <a:t>flutter_svg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0.22.0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앱내 아이콘 표시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448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http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0.13.4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Rest </a:t>
                      </a:r>
                      <a:r>
                        <a:rPr lang="en-US" altLang="ko-KR" dirty="0" err="1"/>
                        <a:t>api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통신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" pitchFamily="2" charset="-127"/>
                          <a:ea typeface="나눔고딕" pitchFamily="2" charset="-127"/>
                        </a:rPr>
                        <a:t>firebase_auth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3.1.4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앱내 </a:t>
                      </a:r>
                      <a:r>
                        <a:rPr lang="en-US" altLang="ko-KR" dirty="0"/>
                        <a:t>OAuth </a:t>
                      </a:r>
                      <a:r>
                        <a:rPr lang="ko-KR" altLang="en-US" dirty="0"/>
                        <a:t>인증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99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" pitchFamily="2" charset="-127"/>
                          <a:ea typeface="나눔고딕" pitchFamily="2" charset="-127"/>
                        </a:rPr>
                        <a:t>google_sign_in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5.2.1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구글로그인 구현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30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Get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4.3.0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앱 상태 관리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604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hive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2.0.4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앱 내 로컬 </a:t>
                      </a:r>
                      <a:r>
                        <a:rPr lang="en-US" altLang="ko-KR" dirty="0"/>
                        <a:t>DB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15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encrypt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5.0.1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비밀번호 암호화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443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54A5A8-1FAE-46DB-A3BF-E8024FFC6DCD}"/>
              </a:ext>
            </a:extLst>
          </p:cNvPr>
          <p:cNvSpPr txBox="1"/>
          <p:nvPr/>
        </p:nvSpPr>
        <p:spPr>
          <a:xfrm>
            <a:off x="3104625" y="2325152"/>
            <a:ext cx="3108395" cy="27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1200" b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ko-KR" altLang="en-US" dirty="0"/>
              <a:t>어플리케이션 오픈소스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3394EC-2AF5-4DD4-99A8-49E1F57E56FF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아이디어 구현 계획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87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아이디어 구현계획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22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D253A7A9-4F48-4C40-8871-B5935B024DF5}"/>
              </a:ext>
            </a:extLst>
          </p:cNvPr>
          <p:cNvSpPr txBox="1">
            <a:spLocks/>
          </p:cNvSpPr>
          <p:nvPr/>
        </p:nvSpPr>
        <p:spPr>
          <a:xfrm>
            <a:off x="256544" y="1730460"/>
            <a:ext cx="8470547" cy="28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오픈소스및 소프트웨어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D93A563-CC0D-4015-B27F-35914F4AD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76983"/>
              </p:ext>
            </p:extLst>
          </p:nvPr>
        </p:nvGraphicFramePr>
        <p:xfrm>
          <a:off x="965583" y="2696152"/>
          <a:ext cx="6403389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463">
                  <a:extLst>
                    <a:ext uri="{9D8B030D-6E8A-4147-A177-3AD203B41FA5}">
                      <a16:colId xmlns:a16="http://schemas.microsoft.com/office/drawing/2014/main" val="3857221041"/>
                    </a:ext>
                  </a:extLst>
                </a:gridCol>
                <a:gridCol w="1594418">
                  <a:extLst>
                    <a:ext uri="{9D8B030D-6E8A-4147-A177-3AD203B41FA5}">
                      <a16:colId xmlns:a16="http://schemas.microsoft.com/office/drawing/2014/main" val="2293848426"/>
                    </a:ext>
                  </a:extLst>
                </a:gridCol>
                <a:gridCol w="2674508">
                  <a:extLst>
                    <a:ext uri="{9D8B030D-6E8A-4147-A177-3AD203B41FA5}">
                      <a16:colId xmlns:a16="http://schemas.microsoft.com/office/drawing/2014/main" val="1010494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사용용도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742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" pitchFamily="2" charset="-127"/>
                          <a:ea typeface="나눔고딕" pitchFamily="2" charset="-127"/>
                        </a:rPr>
                        <a:t>springboot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2.5.5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어플리케이션 개발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02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" pitchFamily="2" charset="-127"/>
                          <a:ea typeface="나눔고딕" pitchFamily="2" charset="-127"/>
                        </a:rPr>
                        <a:t>lombok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1.18.20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개발 편의성 증가 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448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" pitchFamily="2" charset="-127"/>
                          <a:ea typeface="나눔고딕" pitchFamily="2" charset="-127"/>
                        </a:rPr>
                        <a:t>junit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5.4.1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테스트 코드 작성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4549"/>
                  </a:ext>
                </a:extLst>
              </a:tr>
              <a:tr h="353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Json-simple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1.1.1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JSON </a:t>
                      </a:r>
                      <a:r>
                        <a:rPr lang="ko-KR" altLang="en-US" dirty="0"/>
                        <a:t>파싱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99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eureka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5.2.1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MSA </a:t>
                      </a:r>
                      <a:r>
                        <a:rPr lang="ko-KR" altLang="en-US" dirty="0"/>
                        <a:t>서비스 등록 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30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" pitchFamily="2" charset="-127"/>
                          <a:ea typeface="나눔고딕" pitchFamily="2" charset="-127"/>
                        </a:rPr>
                        <a:t>jpa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4.3.0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" pitchFamily="2" charset="-127"/>
                          <a:ea typeface="나눔고딕" pitchFamily="2" charset="-127"/>
                        </a:rPr>
                        <a:t>db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연동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604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jjwt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0.9.1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" pitchFamily="2" charset="-127"/>
                          <a:ea typeface="나눔고딕" pitchFamily="2" charset="-127"/>
                        </a:rPr>
                        <a:t>Jwt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토큰 생성 라이브러리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15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" pitchFamily="2" charset="-127"/>
                          <a:ea typeface="나눔고딕" pitchFamily="2" charset="-127"/>
                        </a:rPr>
                        <a:t>jasypt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3.0.0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설정 변수 암호화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443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54A5A8-1FAE-46DB-A3BF-E8024FFC6DCD}"/>
              </a:ext>
            </a:extLst>
          </p:cNvPr>
          <p:cNvSpPr txBox="1"/>
          <p:nvPr/>
        </p:nvSpPr>
        <p:spPr>
          <a:xfrm>
            <a:off x="3258629" y="2325152"/>
            <a:ext cx="3108395" cy="27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1200" b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ko-KR" altLang="en-US" dirty="0"/>
              <a:t>백엔드 오픈소스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98F204-B633-44AC-AFB6-6FBC8ECF2336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아이디어 구현 계획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418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기획안 내용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아이디어 구현계획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D253A7A9-4F48-4C40-8871-B5935B024DF5}"/>
              </a:ext>
            </a:extLst>
          </p:cNvPr>
          <p:cNvSpPr txBox="1">
            <a:spLocks/>
          </p:cNvSpPr>
          <p:nvPr/>
        </p:nvSpPr>
        <p:spPr>
          <a:xfrm>
            <a:off x="256544" y="1730460"/>
            <a:ext cx="8470547" cy="28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오픈소스및 소프트웨어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D93A563-CC0D-4015-B27F-35914F4AD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096344"/>
              </p:ext>
            </p:extLst>
          </p:nvPr>
        </p:nvGraphicFramePr>
        <p:xfrm>
          <a:off x="971550" y="2696152"/>
          <a:ext cx="6898821" cy="335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5629">
                  <a:extLst>
                    <a:ext uri="{9D8B030D-6E8A-4147-A177-3AD203B41FA5}">
                      <a16:colId xmlns:a16="http://schemas.microsoft.com/office/drawing/2014/main" val="3857221041"/>
                    </a:ext>
                  </a:extLst>
                </a:gridCol>
                <a:gridCol w="1557914">
                  <a:extLst>
                    <a:ext uri="{9D8B030D-6E8A-4147-A177-3AD203B41FA5}">
                      <a16:colId xmlns:a16="http://schemas.microsoft.com/office/drawing/2014/main" val="2293848426"/>
                    </a:ext>
                  </a:extLst>
                </a:gridCol>
                <a:gridCol w="3045278">
                  <a:extLst>
                    <a:ext uri="{9D8B030D-6E8A-4147-A177-3AD203B41FA5}">
                      <a16:colId xmlns:a16="http://schemas.microsoft.com/office/drawing/2014/main" val="1010494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이름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버전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사용용도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742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Visual Studio Code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1.62.3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어플리케이션 개발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02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Android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emulator3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3.0.0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어플리케이션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448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2.33.0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코드 배포및 관리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putty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0.7.2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AWS </a:t>
                      </a:r>
                      <a:r>
                        <a:rPr lang="ko-KR" altLang="en-US" dirty="0"/>
                        <a:t>원격 접속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990792"/>
                  </a:ext>
                </a:extLst>
              </a:tr>
              <a:tr h="389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" pitchFamily="2" charset="-127"/>
                          <a:ea typeface="나눔고딕" pitchFamily="2" charset="-127"/>
                        </a:rPr>
                        <a:t>sts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4-4.11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Spring-boot </a:t>
                      </a:r>
                      <a:r>
                        <a:rPr lang="ko-KR" altLang="en-US" dirty="0"/>
                        <a:t>개발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30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" pitchFamily="2" charset="-127"/>
                          <a:ea typeface="나눔고딕" pitchFamily="2" charset="-127"/>
                        </a:rPr>
                        <a:t>tableplus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4.5.1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DB connector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604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postman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itchFamily="2" charset="-127"/>
                          <a:ea typeface="나눔고딕" pitchFamily="2" charset="-127"/>
                        </a:rPr>
                        <a:t>9.0.8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" pitchFamily="2" charset="-127"/>
                          <a:ea typeface="나눔고딕" pitchFamily="2" charset="-127"/>
                        </a:rPr>
                        <a:t>Api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15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443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54A5A8-1FAE-46DB-A3BF-E8024FFC6DCD}"/>
              </a:ext>
            </a:extLst>
          </p:cNvPr>
          <p:cNvSpPr txBox="1"/>
          <p:nvPr/>
        </p:nvSpPr>
        <p:spPr>
          <a:xfrm>
            <a:off x="3411376" y="2171700"/>
            <a:ext cx="2019168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1200" b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ko-KR" altLang="en-US" dirty="0"/>
              <a:t>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1262711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결과물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D253A7A9-4F48-4C40-8871-B5935B024DF5}"/>
              </a:ext>
            </a:extLst>
          </p:cNvPr>
          <p:cNvSpPr txBox="1">
            <a:spLocks/>
          </p:cNvSpPr>
          <p:nvPr/>
        </p:nvSpPr>
        <p:spPr>
          <a:xfrm>
            <a:off x="256544" y="1730460"/>
            <a:ext cx="8470547" cy="28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어플리케이션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AF624-6132-43DA-85C6-642A617A71BC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결과물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Picture 10" descr="A screenshot of a calculator&#10;&#10;Description automatically generated">
            <a:extLst>
              <a:ext uri="{FF2B5EF4-FFF2-40B4-BE49-F238E27FC236}">
                <a16:creationId xmlns:a16="http://schemas.microsoft.com/office/drawing/2014/main" id="{BE29AE29-17A2-4918-9377-306AC9100A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53" y="2076159"/>
            <a:ext cx="2026277" cy="4501712"/>
          </a:xfrm>
          <a:prstGeom prst="rect">
            <a:avLst/>
          </a:prstGeom>
        </p:spPr>
      </p:pic>
      <p:pic>
        <p:nvPicPr>
          <p:cNvPr id="12" name="Picture 11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0577351-421B-4EFA-8745-9F1B84F1AE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81" y="2076159"/>
            <a:ext cx="2026277" cy="4501712"/>
          </a:xfrm>
          <a:prstGeom prst="rect">
            <a:avLst/>
          </a:prstGeom>
        </p:spPr>
      </p:pic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48E2E15E-AB04-48E5-B771-DE60BC7FA8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9" y="2076159"/>
            <a:ext cx="2026277" cy="45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05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결과물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D253A7A9-4F48-4C40-8871-B5935B024DF5}"/>
              </a:ext>
            </a:extLst>
          </p:cNvPr>
          <p:cNvSpPr txBox="1">
            <a:spLocks/>
          </p:cNvSpPr>
          <p:nvPr/>
        </p:nvSpPr>
        <p:spPr>
          <a:xfrm>
            <a:off x="256544" y="1730460"/>
            <a:ext cx="8470547" cy="28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어플리케이션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AF624-6132-43DA-85C6-642A617A71BC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결과물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D0B66-5D80-4021-A379-12A35D2CE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02" y="2107469"/>
            <a:ext cx="2378879" cy="455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B89E61-A12B-4744-BA33-A5C02878F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209" y="2107469"/>
            <a:ext cx="2228850" cy="455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50A17-1E08-4BAB-835A-10F4EC8DA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059" y="2016580"/>
            <a:ext cx="2417691" cy="47029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B892F9-D9BA-43B2-8E62-78EB52B92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968" y="2065087"/>
            <a:ext cx="2496032" cy="479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0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결과물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D253A7A9-4F48-4C40-8871-B5935B024DF5}"/>
              </a:ext>
            </a:extLst>
          </p:cNvPr>
          <p:cNvSpPr txBox="1">
            <a:spLocks/>
          </p:cNvSpPr>
          <p:nvPr/>
        </p:nvSpPr>
        <p:spPr>
          <a:xfrm>
            <a:off x="256544" y="1730460"/>
            <a:ext cx="8470547" cy="28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백엔드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AF624-6132-43DA-85C6-642A617A71BC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결과물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48D2937D-1139-44FE-A5B3-FAC0FFCF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4" y="2016580"/>
            <a:ext cx="4546831" cy="4439631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80CC638-FA06-48F6-9E02-9C83F6EB8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694" y="2016580"/>
            <a:ext cx="4199306" cy="443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86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기대효과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27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AF624-6132-43DA-85C6-642A617A71BC}"/>
              </a:ext>
            </a:extLst>
          </p:cNvPr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기대효과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A1F3ACD-388B-41C9-B8B4-7207312A9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91" y="2095888"/>
            <a:ext cx="2170996" cy="2170996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CD352646-63CE-40CE-944C-CF6B56E8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639" y="2201816"/>
            <a:ext cx="2170997" cy="2170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EDBA4A-E90E-4B79-8E0C-B560DD822481}"/>
              </a:ext>
            </a:extLst>
          </p:cNvPr>
          <p:cNvSpPr txBox="1"/>
          <p:nvPr/>
        </p:nvSpPr>
        <p:spPr>
          <a:xfrm>
            <a:off x="379992" y="5232934"/>
            <a:ext cx="3796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가상세계에서의 활동이나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결과물에 대한 저작권이나 소유권에 대한 증명을 쉽게 할 수 있다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C46878-1C55-42E8-8C94-C0735E39B578}"/>
              </a:ext>
            </a:extLst>
          </p:cNvPr>
          <p:cNvSpPr txBox="1"/>
          <p:nvPr/>
        </p:nvSpPr>
        <p:spPr>
          <a:xfrm>
            <a:off x="4567803" y="5232934"/>
            <a:ext cx="3796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자신이 만든 결과물에 대해 서비스에 구애되지 않고 쉽고 안전한 거래를 할 수 있다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D5A77C-BB5D-4163-98C3-E203122C06EF}"/>
              </a:ext>
            </a:extLst>
          </p:cNvPr>
          <p:cNvSpPr txBox="1"/>
          <p:nvPr/>
        </p:nvSpPr>
        <p:spPr>
          <a:xfrm>
            <a:off x="693963" y="4372813"/>
            <a:ext cx="310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메타버스에서의 저작권 증명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03D47-934D-47B9-852D-4B2D59FC8D19}"/>
              </a:ext>
            </a:extLst>
          </p:cNvPr>
          <p:cNvSpPr txBox="1"/>
          <p:nvPr/>
        </p:nvSpPr>
        <p:spPr>
          <a:xfrm>
            <a:off x="4722924" y="4390949"/>
            <a:ext cx="319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다양한 서비스간의 거래 가능</a:t>
            </a:r>
          </a:p>
        </p:txBody>
      </p:sp>
    </p:spTree>
    <p:extLst>
      <p:ext uri="{BB962C8B-B14F-4D97-AF65-F5344CB8AC3E}">
        <p14:creationId xmlns:p14="http://schemas.microsoft.com/office/powerpoint/2010/main" val="1290381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시연 영상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28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AF624-6132-43DA-85C6-642A617A71BC}"/>
              </a:ext>
            </a:extLst>
          </p:cNvPr>
          <p:cNvSpPr txBox="1"/>
          <p:nvPr/>
        </p:nvSpPr>
        <p:spPr>
          <a:xfrm>
            <a:off x="256544" y="189527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시연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166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향후 개발 계획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29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AF624-6132-43DA-85C6-642A617A71BC}"/>
              </a:ext>
            </a:extLst>
          </p:cNvPr>
          <p:cNvSpPr txBox="1"/>
          <p:nvPr/>
        </p:nvSpPr>
        <p:spPr>
          <a:xfrm>
            <a:off x="256544" y="189527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시연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B8FB2D1-66FE-4749-8EF4-E43DCC3942AE}"/>
              </a:ext>
            </a:extLst>
          </p:cNvPr>
          <p:cNvSpPr txBox="1">
            <a:spLocks/>
          </p:cNvSpPr>
          <p:nvPr/>
        </p:nvSpPr>
        <p:spPr>
          <a:xfrm>
            <a:off x="256544" y="1730460"/>
            <a:ext cx="8470547" cy="28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어플리케이션</a:t>
            </a:r>
          </a:p>
        </p:txBody>
      </p:sp>
      <p:grpSp>
        <p:nvGrpSpPr>
          <p:cNvPr id="7" name="그룹 59">
            <a:extLst>
              <a:ext uri="{FF2B5EF4-FFF2-40B4-BE49-F238E27FC236}">
                <a16:creationId xmlns:a16="http://schemas.microsoft.com/office/drawing/2014/main" id="{5B846929-FD4A-406E-A149-E5B0D1B3BBAF}"/>
              </a:ext>
            </a:extLst>
          </p:cNvPr>
          <p:cNvGrpSpPr/>
          <p:nvPr/>
        </p:nvGrpSpPr>
        <p:grpSpPr>
          <a:xfrm>
            <a:off x="324561" y="2428875"/>
            <a:ext cx="8451137" cy="3609976"/>
            <a:chOff x="3127576" y="2428875"/>
            <a:chExt cx="5648124" cy="3562022"/>
          </a:xfrm>
          <a:solidFill>
            <a:schemeClr val="bg1">
              <a:lumMod val="9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845D52-6BE2-4035-BB71-508DF4CCA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6037" y="2428911"/>
              <a:ext cx="5609663" cy="35619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DC6763-F69D-400F-917A-C03595192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7248" y="2428911"/>
              <a:ext cx="452432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6F0ECA-3E59-4A4D-97E7-49A70BAFA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9437" y="2428911"/>
              <a:ext cx="458529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2</a:t>
              </a:r>
              <a:r>
                <a:rPr lang="ko-KR" altLang="en-US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EE4EA8-3FE4-4484-B063-94681C7EE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722" y="2428911"/>
              <a:ext cx="458529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3</a:t>
              </a:r>
              <a:r>
                <a:rPr lang="ko-KR" altLang="en-US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7450BCB-43DE-4746-8C0B-1AE387F42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007" y="2428911"/>
              <a:ext cx="458529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4</a:t>
              </a:r>
              <a:r>
                <a:rPr lang="ko-KR" altLang="en-US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336048-9928-4402-A28F-2F18F6541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292" y="2428911"/>
              <a:ext cx="458529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5</a:t>
              </a:r>
              <a:r>
                <a:rPr lang="ko-KR" altLang="en-US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4DFF7E-CC81-4B24-95C1-C049979AD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577" y="2428911"/>
              <a:ext cx="458529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6</a:t>
              </a:r>
              <a:r>
                <a:rPr lang="ko-KR" altLang="en-US" sz="9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9C9C3F-CEA4-433F-9E34-D210F55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0862" y="2428911"/>
              <a:ext cx="458529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7</a:t>
              </a:r>
              <a:r>
                <a:rPr lang="ko-KR" altLang="en-US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A3CEEB-CB83-43CB-AB2E-6C3635572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146" y="2428911"/>
              <a:ext cx="458529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r>
                <a:rPr lang="ko-KR" altLang="en-US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213B4F-C6DA-47E3-9C29-EE9B0F10B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7431" y="2428911"/>
              <a:ext cx="458529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9</a:t>
              </a:r>
              <a:r>
                <a:rPr lang="ko-KR" altLang="en-US" sz="9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67053C-D6A6-45EE-9C65-49E6B5FD4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5716" y="2428911"/>
              <a:ext cx="458529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10</a:t>
              </a:r>
              <a:r>
                <a:rPr lang="ko-KR" altLang="en-US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5C850FA-6E06-4549-B94B-2404B07B2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4001" y="2428911"/>
              <a:ext cx="458529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11</a:t>
              </a:r>
              <a:r>
                <a:rPr lang="ko-KR" altLang="en-US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DBA2BD-44A9-48F0-AFE1-4AC89993F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285" y="2428911"/>
              <a:ext cx="458529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12</a:t>
              </a:r>
              <a:r>
                <a:rPr lang="ko-KR" altLang="en-US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D106296A-1EB0-4533-9700-9B67F495DE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5372" y="2787128"/>
              <a:ext cx="5605928" cy="0"/>
            </a:xfrm>
            <a:prstGeom prst="line">
              <a:avLst/>
            </a:prstGeom>
            <a:grpFill/>
            <a:ln w="6350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Line 17">
              <a:extLst>
                <a:ext uri="{FF2B5EF4-FFF2-40B4-BE49-F238E27FC236}">
                  <a16:creationId xmlns:a16="http://schemas.microsoft.com/office/drawing/2014/main" id="{EE229871-AEE0-4E2C-BAE1-CF83C70EB4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4559" y="2428875"/>
              <a:ext cx="0" cy="3556159"/>
            </a:xfrm>
            <a:prstGeom prst="line">
              <a:avLst/>
            </a:prstGeom>
            <a:grpFill/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" name="Line 18">
              <a:extLst>
                <a:ext uri="{FF2B5EF4-FFF2-40B4-BE49-F238E27FC236}">
                  <a16:creationId xmlns:a16="http://schemas.microsoft.com/office/drawing/2014/main" id="{8B6BDC70-8AAB-45CB-9A5B-2B525F658C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2844" y="2428875"/>
              <a:ext cx="0" cy="3556159"/>
            </a:xfrm>
            <a:prstGeom prst="line">
              <a:avLst/>
            </a:prstGeom>
            <a:grpFill/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7" name="Line 19">
              <a:extLst>
                <a:ext uri="{FF2B5EF4-FFF2-40B4-BE49-F238E27FC236}">
                  <a16:creationId xmlns:a16="http://schemas.microsoft.com/office/drawing/2014/main" id="{6FF459FC-F2DD-4372-8336-B075DD77F2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1129" y="2428875"/>
              <a:ext cx="0" cy="3556159"/>
            </a:xfrm>
            <a:prstGeom prst="line">
              <a:avLst/>
            </a:prstGeom>
            <a:grpFill/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" name="Line 20">
              <a:extLst>
                <a:ext uri="{FF2B5EF4-FFF2-40B4-BE49-F238E27FC236}">
                  <a16:creationId xmlns:a16="http://schemas.microsoft.com/office/drawing/2014/main" id="{769E114B-FDF6-48A3-AF61-B578AD7326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9414" y="2428875"/>
              <a:ext cx="0" cy="3556159"/>
            </a:xfrm>
            <a:prstGeom prst="line">
              <a:avLst/>
            </a:prstGeom>
            <a:grpFill/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9" name="Line 21">
              <a:extLst>
                <a:ext uri="{FF2B5EF4-FFF2-40B4-BE49-F238E27FC236}">
                  <a16:creationId xmlns:a16="http://schemas.microsoft.com/office/drawing/2014/main" id="{C4BB89AD-8687-4C3E-92A1-4B999CEFD3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7699" y="2428875"/>
              <a:ext cx="0" cy="3556159"/>
            </a:xfrm>
            <a:prstGeom prst="line">
              <a:avLst/>
            </a:prstGeom>
            <a:grpFill/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0" name="Line 22">
              <a:extLst>
                <a:ext uri="{FF2B5EF4-FFF2-40B4-BE49-F238E27FC236}">
                  <a16:creationId xmlns:a16="http://schemas.microsoft.com/office/drawing/2014/main" id="{1EE59697-AD60-4E26-9705-CBB8904FDC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55983" y="2433883"/>
              <a:ext cx="1896" cy="3556159"/>
            </a:xfrm>
            <a:prstGeom prst="line">
              <a:avLst/>
            </a:prstGeom>
            <a:grpFill/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B5FF1D4C-E4E0-4049-9271-EAA86B44C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4268" y="2428875"/>
              <a:ext cx="0" cy="3556159"/>
            </a:xfrm>
            <a:prstGeom prst="line">
              <a:avLst/>
            </a:prstGeom>
            <a:grpFill/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3" name="Line 24">
              <a:extLst>
                <a:ext uri="{FF2B5EF4-FFF2-40B4-BE49-F238E27FC236}">
                  <a16:creationId xmlns:a16="http://schemas.microsoft.com/office/drawing/2014/main" id="{C71D8D88-55CB-4B57-AAE2-57F1F78DF4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2553" y="2428875"/>
              <a:ext cx="0" cy="3556159"/>
            </a:xfrm>
            <a:prstGeom prst="line">
              <a:avLst/>
            </a:prstGeom>
            <a:grpFill/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4" name="Line 25">
              <a:extLst>
                <a:ext uri="{FF2B5EF4-FFF2-40B4-BE49-F238E27FC236}">
                  <a16:creationId xmlns:a16="http://schemas.microsoft.com/office/drawing/2014/main" id="{674A5F1A-D558-42F3-A0D4-5B675F801F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60838" y="2428875"/>
              <a:ext cx="0" cy="3556159"/>
            </a:xfrm>
            <a:prstGeom prst="line">
              <a:avLst/>
            </a:prstGeom>
            <a:grpFill/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5" name="Line 26">
              <a:extLst>
                <a:ext uri="{FF2B5EF4-FFF2-40B4-BE49-F238E27FC236}">
                  <a16:creationId xmlns:a16="http://schemas.microsoft.com/office/drawing/2014/main" id="{31A51A8C-DCB3-40DF-B31F-DA0F4D4C8D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29123" y="2428875"/>
              <a:ext cx="0" cy="3556159"/>
            </a:xfrm>
            <a:prstGeom prst="line">
              <a:avLst/>
            </a:prstGeom>
            <a:grpFill/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" name="Line 27">
              <a:extLst>
                <a:ext uri="{FF2B5EF4-FFF2-40B4-BE49-F238E27FC236}">
                  <a16:creationId xmlns:a16="http://schemas.microsoft.com/office/drawing/2014/main" id="{163A40FD-ACC4-482A-9643-FC38847F83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7407" y="2428875"/>
              <a:ext cx="0" cy="3556159"/>
            </a:xfrm>
            <a:prstGeom prst="line">
              <a:avLst/>
            </a:prstGeom>
            <a:grpFill/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5D5899-4CFC-4756-9C11-F0B9FC8C68C9}"/>
                </a:ext>
              </a:extLst>
            </p:cNvPr>
            <p:cNvSpPr txBox="1"/>
            <p:nvPr/>
          </p:nvSpPr>
          <p:spPr>
            <a:xfrm>
              <a:off x="3275879" y="3342486"/>
              <a:ext cx="1345595" cy="242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00" b="1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Market </a:t>
              </a:r>
              <a:r>
                <a:rPr lang="en-US" altLang="ko-KR" sz="1000" b="1" spc="-3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Appliction</a:t>
              </a:r>
              <a:r>
                <a:rPr lang="en-US" altLang="ko-KR" sz="1000" b="1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000" b="1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기능 마무리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6ACDD27-8178-4836-91F0-FA0DB0283900}"/>
                </a:ext>
              </a:extLst>
            </p:cNvPr>
            <p:cNvSpPr txBox="1"/>
            <p:nvPr/>
          </p:nvSpPr>
          <p:spPr>
            <a:xfrm>
              <a:off x="6595568" y="3774445"/>
              <a:ext cx="1871543" cy="242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00" b="1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Unreal Engine</a:t>
              </a:r>
              <a:r>
                <a:rPr lang="ko-KR" altLang="en-US" sz="1000" b="1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과 </a:t>
              </a:r>
              <a:r>
                <a:rPr lang="en-US" altLang="ko-KR" sz="1000" b="1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NFT </a:t>
              </a:r>
              <a:r>
                <a:rPr lang="ko-KR" altLang="en-US" sz="1000" b="1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서비스 연동 작업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2B0250-B193-41D2-BDD0-AA5B95B910F1}"/>
                </a:ext>
              </a:extLst>
            </p:cNvPr>
            <p:cNvSpPr txBox="1"/>
            <p:nvPr/>
          </p:nvSpPr>
          <p:spPr>
            <a:xfrm>
              <a:off x="3127576" y="4302237"/>
              <a:ext cx="1303117" cy="242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00" b="1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NFT Creator Service </a:t>
              </a:r>
              <a:r>
                <a:rPr lang="ko-KR" altLang="en-US" sz="1000" b="1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설계</a:t>
              </a:r>
            </a:p>
          </p:txBody>
        </p:sp>
        <p:cxnSp>
          <p:nvCxnSpPr>
            <p:cNvPr id="43" name="직선 연결선 63">
              <a:extLst>
                <a:ext uri="{FF2B5EF4-FFF2-40B4-BE49-F238E27FC236}">
                  <a16:creationId xmlns:a16="http://schemas.microsoft.com/office/drawing/2014/main" id="{0F4CDE75-09F1-40F8-B349-BB999119BC91}"/>
                </a:ext>
              </a:extLst>
            </p:cNvPr>
            <p:cNvCxnSpPr/>
            <p:nvPr/>
          </p:nvCxnSpPr>
          <p:spPr>
            <a:xfrm>
              <a:off x="3197867" y="3307900"/>
              <a:ext cx="1359377" cy="0"/>
            </a:xfrm>
            <a:prstGeom prst="line">
              <a:avLst/>
            </a:prstGeom>
            <a:grpFill/>
            <a:ln w="76200" cap="rnd">
              <a:solidFill>
                <a:srgbClr val="569C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68">
              <a:extLst>
                <a:ext uri="{FF2B5EF4-FFF2-40B4-BE49-F238E27FC236}">
                  <a16:creationId xmlns:a16="http://schemas.microsoft.com/office/drawing/2014/main" id="{35874171-2900-4FD3-844E-1F20E8811003}"/>
                </a:ext>
              </a:extLst>
            </p:cNvPr>
            <p:cNvCxnSpPr>
              <a:cxnSpLocks/>
            </p:cNvCxnSpPr>
            <p:nvPr/>
          </p:nvCxnSpPr>
          <p:spPr>
            <a:xfrm>
              <a:off x="3197867" y="4231463"/>
              <a:ext cx="651299" cy="0"/>
            </a:xfrm>
            <a:prstGeom prst="line">
              <a:avLst/>
            </a:prstGeom>
            <a:grpFill/>
            <a:ln w="76200" cap="rnd">
              <a:solidFill>
                <a:srgbClr val="569C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69">
              <a:extLst>
                <a:ext uri="{FF2B5EF4-FFF2-40B4-BE49-F238E27FC236}">
                  <a16:creationId xmlns:a16="http://schemas.microsoft.com/office/drawing/2014/main" id="{6AACFDFB-17FC-42C6-90F5-17134F156E0B}"/>
                </a:ext>
              </a:extLst>
            </p:cNvPr>
            <p:cNvCxnSpPr/>
            <p:nvPr/>
          </p:nvCxnSpPr>
          <p:spPr>
            <a:xfrm flipV="1">
              <a:off x="5962350" y="3733296"/>
              <a:ext cx="2790934" cy="1707"/>
            </a:xfrm>
            <a:prstGeom prst="line">
              <a:avLst/>
            </a:prstGeom>
            <a:grpFill/>
            <a:ln w="76200" cap="rnd">
              <a:solidFill>
                <a:srgbClr val="569C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직선 연결선 68">
            <a:extLst>
              <a:ext uri="{FF2B5EF4-FFF2-40B4-BE49-F238E27FC236}">
                <a16:creationId xmlns:a16="http://schemas.microsoft.com/office/drawing/2014/main" id="{57C5D20A-4D3C-4529-8F39-CAECA6E019DB}"/>
              </a:ext>
            </a:extLst>
          </p:cNvPr>
          <p:cNvCxnSpPr>
            <a:cxnSpLocks/>
          </p:cNvCxnSpPr>
          <p:nvPr/>
        </p:nvCxnSpPr>
        <p:spPr>
          <a:xfrm>
            <a:off x="2364169" y="4230892"/>
            <a:ext cx="2192462" cy="24838"/>
          </a:xfrm>
          <a:prstGeom prst="line">
            <a:avLst/>
          </a:prstGeom>
          <a:solidFill>
            <a:schemeClr val="bg1">
              <a:lumMod val="95000"/>
            </a:schemeClr>
          </a:solidFill>
          <a:ln w="76200" cap="rnd">
            <a:solidFill>
              <a:srgbClr val="569C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CA0F84D-178B-481B-81FC-6935DF0312BD}"/>
              </a:ext>
            </a:extLst>
          </p:cNvPr>
          <p:cNvSpPr txBox="1"/>
          <p:nvPr/>
        </p:nvSpPr>
        <p:spPr>
          <a:xfrm>
            <a:off x="2559841" y="4348489"/>
            <a:ext cx="1949819" cy="24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0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NFT Creator Service </a:t>
            </a:r>
            <a:r>
              <a:rPr lang="ko-KR" altLang="en-US" sz="10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웹 개발</a:t>
            </a:r>
          </a:p>
        </p:txBody>
      </p:sp>
      <p:cxnSp>
        <p:nvCxnSpPr>
          <p:cNvPr id="54" name="직선 연결선 69">
            <a:extLst>
              <a:ext uri="{FF2B5EF4-FFF2-40B4-BE49-F238E27FC236}">
                <a16:creationId xmlns:a16="http://schemas.microsoft.com/office/drawing/2014/main" id="{263F9203-D6E1-4DD3-B4F0-4876B5E3E887}"/>
              </a:ext>
            </a:extLst>
          </p:cNvPr>
          <p:cNvCxnSpPr/>
          <p:nvPr/>
        </p:nvCxnSpPr>
        <p:spPr>
          <a:xfrm flipV="1">
            <a:off x="4549334" y="5023775"/>
            <a:ext cx="4176000" cy="1730"/>
          </a:xfrm>
          <a:prstGeom prst="line">
            <a:avLst/>
          </a:prstGeom>
          <a:solidFill>
            <a:schemeClr val="bg1">
              <a:lumMod val="95000"/>
            </a:schemeClr>
          </a:solidFill>
          <a:ln w="76200" cap="rnd">
            <a:solidFill>
              <a:srgbClr val="569C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E0F2DFB-B824-4B7B-AB88-01B071D3CE0A}"/>
              </a:ext>
            </a:extLst>
          </p:cNvPr>
          <p:cNvSpPr txBox="1"/>
          <p:nvPr/>
        </p:nvSpPr>
        <p:spPr>
          <a:xfrm>
            <a:off x="5513625" y="5063748"/>
            <a:ext cx="2800340" cy="245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0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Unreal Engine</a:t>
            </a:r>
            <a:r>
              <a:rPr lang="ko-KR" altLang="en-US" sz="10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기반 횡스크롤 게임 개발</a:t>
            </a:r>
          </a:p>
        </p:txBody>
      </p:sp>
    </p:spTree>
    <p:extLst>
      <p:ext uri="{BB962C8B-B14F-4D97-AF65-F5344CB8AC3E}">
        <p14:creationId xmlns:p14="http://schemas.microsoft.com/office/powerpoint/2010/main" val="1276107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기획안 내용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개요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730459"/>
            <a:ext cx="8470547" cy="726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1D314E"/>
                </a:solidFill>
                <a:latin typeface="나눔고딕" pitchFamily="2" charset="-127"/>
                <a:ea typeface="나눔고딕" pitchFamily="2" charset="-127"/>
              </a:rPr>
              <a:t>블록체인 기반 디지털아이템 전자 거래 시스템</a:t>
            </a: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6543" y="2410850"/>
            <a:ext cx="8470547" cy="87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블록체인에 기반하여 디지털 아이템에 대한 거래와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디지털 상에서의 아이템에 대한 소유권을 증명할 수 있는 시스템이다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180975"/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OAuth2.0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통한 쉬운 회원가입과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Klayton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기반으로 만든 대체가능한 토큰을 이용한 거래방식이 특징이다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향후 개발 계획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30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AF624-6132-43DA-85C6-642A617A71BC}"/>
              </a:ext>
            </a:extLst>
          </p:cNvPr>
          <p:cNvSpPr txBox="1"/>
          <p:nvPr/>
        </p:nvSpPr>
        <p:spPr>
          <a:xfrm>
            <a:off x="256544" y="189527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시연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B8FB2D1-66FE-4749-8EF4-E43DCC3942AE}"/>
              </a:ext>
            </a:extLst>
          </p:cNvPr>
          <p:cNvSpPr txBox="1">
            <a:spLocks/>
          </p:cNvSpPr>
          <p:nvPr/>
        </p:nvSpPr>
        <p:spPr>
          <a:xfrm>
            <a:off x="256544" y="1730460"/>
            <a:ext cx="8470547" cy="28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백엔드</a:t>
            </a:r>
          </a:p>
        </p:txBody>
      </p:sp>
      <p:grpSp>
        <p:nvGrpSpPr>
          <p:cNvPr id="7" name="그룹 59">
            <a:extLst>
              <a:ext uri="{FF2B5EF4-FFF2-40B4-BE49-F238E27FC236}">
                <a16:creationId xmlns:a16="http://schemas.microsoft.com/office/drawing/2014/main" id="{5B846929-FD4A-406E-A149-E5B0D1B3BBAF}"/>
              </a:ext>
            </a:extLst>
          </p:cNvPr>
          <p:cNvGrpSpPr/>
          <p:nvPr/>
        </p:nvGrpSpPr>
        <p:grpSpPr>
          <a:xfrm>
            <a:off x="324561" y="2428875"/>
            <a:ext cx="8451137" cy="3609976"/>
            <a:chOff x="3127576" y="2428875"/>
            <a:chExt cx="5648124" cy="3562022"/>
          </a:xfrm>
          <a:solidFill>
            <a:schemeClr val="bg1">
              <a:lumMod val="9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845D52-6BE2-4035-BB71-508DF4CCA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6037" y="2428911"/>
              <a:ext cx="5609663" cy="35619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DC6763-F69D-400F-917A-C03595192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7248" y="2428911"/>
              <a:ext cx="452432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6F0ECA-3E59-4A4D-97E7-49A70BAFA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9437" y="2428911"/>
              <a:ext cx="458529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2</a:t>
              </a:r>
              <a:r>
                <a:rPr lang="ko-KR" altLang="en-US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EE4EA8-3FE4-4484-B063-94681C7EE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722" y="2428911"/>
              <a:ext cx="458529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3</a:t>
              </a:r>
              <a:r>
                <a:rPr lang="ko-KR" altLang="en-US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7450BCB-43DE-4746-8C0B-1AE387F42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007" y="2428911"/>
              <a:ext cx="458529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4</a:t>
              </a:r>
              <a:r>
                <a:rPr lang="ko-KR" altLang="en-US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336048-9928-4402-A28F-2F18F6541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292" y="2428911"/>
              <a:ext cx="458529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5</a:t>
              </a:r>
              <a:r>
                <a:rPr lang="ko-KR" altLang="en-US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4DFF7E-CC81-4B24-95C1-C049979AD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577" y="2428911"/>
              <a:ext cx="458529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6</a:t>
              </a:r>
              <a:r>
                <a:rPr lang="ko-KR" altLang="en-US" sz="9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9C9C3F-CEA4-433F-9E34-D210F55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0862" y="2428911"/>
              <a:ext cx="458529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7</a:t>
              </a:r>
              <a:r>
                <a:rPr lang="ko-KR" altLang="en-US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A3CEEB-CB83-43CB-AB2E-6C3635572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146" y="2428911"/>
              <a:ext cx="458529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r>
                <a:rPr lang="ko-KR" altLang="en-US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213B4F-C6DA-47E3-9C29-EE9B0F10B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7431" y="2428911"/>
              <a:ext cx="458529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9</a:t>
              </a:r>
              <a:r>
                <a:rPr lang="ko-KR" altLang="en-US" sz="900" spc="-3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67053C-D6A6-45EE-9C65-49E6B5FD4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5716" y="2428911"/>
              <a:ext cx="458529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10</a:t>
              </a:r>
              <a:r>
                <a:rPr lang="ko-KR" altLang="en-US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5C850FA-6E06-4549-B94B-2404B07B2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4001" y="2428911"/>
              <a:ext cx="458529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11</a:t>
              </a:r>
              <a:r>
                <a:rPr lang="ko-KR" altLang="en-US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DBA2BD-44A9-48F0-AFE1-4AC89993F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285" y="2428911"/>
              <a:ext cx="458529" cy="353171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2075" tIns="46037" rIns="92075" bIns="46037" anchor="ctr"/>
            <a:lstStyle/>
            <a:p>
              <a:pPr algn="ctr"/>
              <a:r>
                <a:rPr lang="en-US" altLang="ko-KR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12</a:t>
              </a:r>
              <a:r>
                <a:rPr lang="ko-KR" altLang="en-US" sz="9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D106296A-1EB0-4533-9700-9B67F495DE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5372" y="2787128"/>
              <a:ext cx="5605928" cy="0"/>
            </a:xfrm>
            <a:prstGeom prst="line">
              <a:avLst/>
            </a:prstGeom>
            <a:grpFill/>
            <a:ln w="6350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Line 17">
              <a:extLst>
                <a:ext uri="{FF2B5EF4-FFF2-40B4-BE49-F238E27FC236}">
                  <a16:creationId xmlns:a16="http://schemas.microsoft.com/office/drawing/2014/main" id="{EE229871-AEE0-4E2C-BAE1-CF83C70EB4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4559" y="2428875"/>
              <a:ext cx="0" cy="3556159"/>
            </a:xfrm>
            <a:prstGeom prst="line">
              <a:avLst/>
            </a:prstGeom>
            <a:grpFill/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" name="Line 18">
              <a:extLst>
                <a:ext uri="{FF2B5EF4-FFF2-40B4-BE49-F238E27FC236}">
                  <a16:creationId xmlns:a16="http://schemas.microsoft.com/office/drawing/2014/main" id="{8B6BDC70-8AAB-45CB-9A5B-2B525F658C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2844" y="2428875"/>
              <a:ext cx="0" cy="3556159"/>
            </a:xfrm>
            <a:prstGeom prst="line">
              <a:avLst/>
            </a:prstGeom>
            <a:grpFill/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7" name="Line 19">
              <a:extLst>
                <a:ext uri="{FF2B5EF4-FFF2-40B4-BE49-F238E27FC236}">
                  <a16:creationId xmlns:a16="http://schemas.microsoft.com/office/drawing/2014/main" id="{6FF459FC-F2DD-4372-8336-B075DD77F2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1129" y="2428875"/>
              <a:ext cx="0" cy="3556159"/>
            </a:xfrm>
            <a:prstGeom prst="line">
              <a:avLst/>
            </a:prstGeom>
            <a:grpFill/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" name="Line 20">
              <a:extLst>
                <a:ext uri="{FF2B5EF4-FFF2-40B4-BE49-F238E27FC236}">
                  <a16:creationId xmlns:a16="http://schemas.microsoft.com/office/drawing/2014/main" id="{769E114B-FDF6-48A3-AF61-B578AD7326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9414" y="2428875"/>
              <a:ext cx="0" cy="3556159"/>
            </a:xfrm>
            <a:prstGeom prst="line">
              <a:avLst/>
            </a:prstGeom>
            <a:grpFill/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9" name="Line 21">
              <a:extLst>
                <a:ext uri="{FF2B5EF4-FFF2-40B4-BE49-F238E27FC236}">
                  <a16:creationId xmlns:a16="http://schemas.microsoft.com/office/drawing/2014/main" id="{C4BB89AD-8687-4C3E-92A1-4B999CEFD3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7699" y="2428875"/>
              <a:ext cx="0" cy="3556159"/>
            </a:xfrm>
            <a:prstGeom prst="line">
              <a:avLst/>
            </a:prstGeom>
            <a:grpFill/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0" name="Line 22">
              <a:extLst>
                <a:ext uri="{FF2B5EF4-FFF2-40B4-BE49-F238E27FC236}">
                  <a16:creationId xmlns:a16="http://schemas.microsoft.com/office/drawing/2014/main" id="{1EE59697-AD60-4E26-9705-CBB8904FDC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55983" y="2433883"/>
              <a:ext cx="1896" cy="3556159"/>
            </a:xfrm>
            <a:prstGeom prst="line">
              <a:avLst/>
            </a:prstGeom>
            <a:grpFill/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B5FF1D4C-E4E0-4049-9271-EAA86B44C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4268" y="2428875"/>
              <a:ext cx="0" cy="3556159"/>
            </a:xfrm>
            <a:prstGeom prst="line">
              <a:avLst/>
            </a:prstGeom>
            <a:grpFill/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3" name="Line 24">
              <a:extLst>
                <a:ext uri="{FF2B5EF4-FFF2-40B4-BE49-F238E27FC236}">
                  <a16:creationId xmlns:a16="http://schemas.microsoft.com/office/drawing/2014/main" id="{C71D8D88-55CB-4B57-AAE2-57F1F78DF4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2553" y="2428875"/>
              <a:ext cx="0" cy="3556159"/>
            </a:xfrm>
            <a:prstGeom prst="line">
              <a:avLst/>
            </a:prstGeom>
            <a:grpFill/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4" name="Line 25">
              <a:extLst>
                <a:ext uri="{FF2B5EF4-FFF2-40B4-BE49-F238E27FC236}">
                  <a16:creationId xmlns:a16="http://schemas.microsoft.com/office/drawing/2014/main" id="{674A5F1A-D558-42F3-A0D4-5B675F801F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60838" y="2428875"/>
              <a:ext cx="0" cy="3556159"/>
            </a:xfrm>
            <a:prstGeom prst="line">
              <a:avLst/>
            </a:prstGeom>
            <a:grpFill/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5" name="Line 26">
              <a:extLst>
                <a:ext uri="{FF2B5EF4-FFF2-40B4-BE49-F238E27FC236}">
                  <a16:creationId xmlns:a16="http://schemas.microsoft.com/office/drawing/2014/main" id="{31A51A8C-DCB3-40DF-B31F-DA0F4D4C8D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29123" y="2428875"/>
              <a:ext cx="0" cy="3556159"/>
            </a:xfrm>
            <a:prstGeom prst="line">
              <a:avLst/>
            </a:prstGeom>
            <a:grpFill/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" name="Line 27">
              <a:extLst>
                <a:ext uri="{FF2B5EF4-FFF2-40B4-BE49-F238E27FC236}">
                  <a16:creationId xmlns:a16="http://schemas.microsoft.com/office/drawing/2014/main" id="{163A40FD-ACC4-482A-9643-FC38847F83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7407" y="2428875"/>
              <a:ext cx="0" cy="3556159"/>
            </a:xfrm>
            <a:prstGeom prst="line">
              <a:avLst/>
            </a:prstGeom>
            <a:grpFill/>
            <a:ln w="9525">
              <a:solidFill>
                <a:schemeClr val="accent4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5D5899-4CFC-4756-9C11-F0B9FC8C68C9}"/>
                </a:ext>
              </a:extLst>
            </p:cNvPr>
            <p:cNvSpPr txBox="1"/>
            <p:nvPr/>
          </p:nvSpPr>
          <p:spPr>
            <a:xfrm>
              <a:off x="3275878" y="3342486"/>
              <a:ext cx="1572235" cy="244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000" b="1" spc="-3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무중단</a:t>
              </a:r>
              <a:r>
                <a:rPr lang="ko-KR" altLang="en-US" sz="1000" b="1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배포 구현</a:t>
              </a:r>
              <a:r>
                <a:rPr lang="en-US" altLang="ko-KR" sz="1000" b="1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&amp;</a:t>
              </a:r>
              <a:r>
                <a:rPr lang="ko-KR" altLang="en-US" sz="1000" b="1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로드 </a:t>
              </a:r>
              <a:r>
                <a:rPr lang="ko-KR" altLang="en-US" sz="1000" b="1" spc="-3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밸런싱</a:t>
              </a:r>
              <a:r>
                <a:rPr lang="ko-KR" altLang="en-US" sz="1000" b="1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기능 추가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6ACDD27-8178-4836-91F0-FA0DB0283900}"/>
                </a:ext>
              </a:extLst>
            </p:cNvPr>
            <p:cNvSpPr txBox="1"/>
            <p:nvPr/>
          </p:nvSpPr>
          <p:spPr>
            <a:xfrm>
              <a:off x="6595568" y="3774445"/>
              <a:ext cx="1871543" cy="242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000" b="1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개발한 게임 서버 </a:t>
              </a:r>
              <a:r>
                <a:rPr lang="en-US" altLang="ko-KR" sz="1000" b="1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NFT </a:t>
              </a:r>
              <a:r>
                <a:rPr lang="ko-KR" altLang="en-US" sz="1000" b="1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연동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2B0250-B193-41D2-BDD0-AA5B95B910F1}"/>
                </a:ext>
              </a:extLst>
            </p:cNvPr>
            <p:cNvSpPr txBox="1"/>
            <p:nvPr/>
          </p:nvSpPr>
          <p:spPr>
            <a:xfrm>
              <a:off x="3127576" y="4302237"/>
              <a:ext cx="1303117" cy="242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000" b="1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거래 시스템 마무리</a:t>
              </a:r>
            </a:p>
          </p:txBody>
        </p:sp>
        <p:cxnSp>
          <p:nvCxnSpPr>
            <p:cNvPr id="43" name="직선 연결선 63">
              <a:extLst>
                <a:ext uri="{FF2B5EF4-FFF2-40B4-BE49-F238E27FC236}">
                  <a16:creationId xmlns:a16="http://schemas.microsoft.com/office/drawing/2014/main" id="{0F4CDE75-09F1-40F8-B349-BB999119BC91}"/>
                </a:ext>
              </a:extLst>
            </p:cNvPr>
            <p:cNvCxnSpPr/>
            <p:nvPr/>
          </p:nvCxnSpPr>
          <p:spPr>
            <a:xfrm>
              <a:off x="3197867" y="3307900"/>
              <a:ext cx="1359377" cy="0"/>
            </a:xfrm>
            <a:prstGeom prst="line">
              <a:avLst/>
            </a:prstGeom>
            <a:grpFill/>
            <a:ln w="76200" cap="rnd">
              <a:solidFill>
                <a:srgbClr val="569C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68">
              <a:extLst>
                <a:ext uri="{FF2B5EF4-FFF2-40B4-BE49-F238E27FC236}">
                  <a16:creationId xmlns:a16="http://schemas.microsoft.com/office/drawing/2014/main" id="{35874171-2900-4FD3-844E-1F20E8811003}"/>
                </a:ext>
              </a:extLst>
            </p:cNvPr>
            <p:cNvCxnSpPr>
              <a:cxnSpLocks/>
            </p:cNvCxnSpPr>
            <p:nvPr/>
          </p:nvCxnSpPr>
          <p:spPr>
            <a:xfrm>
              <a:off x="3197867" y="4231463"/>
              <a:ext cx="370036" cy="0"/>
            </a:xfrm>
            <a:prstGeom prst="line">
              <a:avLst/>
            </a:prstGeom>
            <a:grpFill/>
            <a:ln w="76200" cap="rnd">
              <a:solidFill>
                <a:srgbClr val="569C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69">
              <a:extLst>
                <a:ext uri="{FF2B5EF4-FFF2-40B4-BE49-F238E27FC236}">
                  <a16:creationId xmlns:a16="http://schemas.microsoft.com/office/drawing/2014/main" id="{6AACFDFB-17FC-42C6-90F5-17134F156E0B}"/>
                </a:ext>
              </a:extLst>
            </p:cNvPr>
            <p:cNvCxnSpPr/>
            <p:nvPr/>
          </p:nvCxnSpPr>
          <p:spPr>
            <a:xfrm flipV="1">
              <a:off x="5962350" y="3733296"/>
              <a:ext cx="2790934" cy="1707"/>
            </a:xfrm>
            <a:prstGeom prst="line">
              <a:avLst/>
            </a:prstGeom>
            <a:grpFill/>
            <a:ln w="76200" cap="rnd">
              <a:solidFill>
                <a:srgbClr val="569C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직선 연결선 68">
            <a:extLst>
              <a:ext uri="{FF2B5EF4-FFF2-40B4-BE49-F238E27FC236}">
                <a16:creationId xmlns:a16="http://schemas.microsoft.com/office/drawing/2014/main" id="{57C5D20A-4D3C-4529-8F39-CAECA6E019DB}"/>
              </a:ext>
            </a:extLst>
          </p:cNvPr>
          <p:cNvCxnSpPr>
            <a:cxnSpLocks/>
          </p:cNvCxnSpPr>
          <p:nvPr/>
        </p:nvCxnSpPr>
        <p:spPr>
          <a:xfrm>
            <a:off x="1840047" y="4230892"/>
            <a:ext cx="1266364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76200" cap="rnd">
            <a:solidFill>
              <a:srgbClr val="569C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4921DD7-5960-4E92-87E3-395FDDC01D18}"/>
              </a:ext>
            </a:extLst>
          </p:cNvPr>
          <p:cNvSpPr txBox="1"/>
          <p:nvPr/>
        </p:nvSpPr>
        <p:spPr>
          <a:xfrm>
            <a:off x="1751066" y="4321515"/>
            <a:ext cx="2467251" cy="24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카프카 도입</a:t>
            </a:r>
            <a:r>
              <a:rPr lang="en-US" altLang="ko-KR" sz="10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기존 </a:t>
            </a:r>
            <a:r>
              <a:rPr lang="en-US" altLang="ko-KR" sz="10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EC2</a:t>
            </a:r>
            <a:r>
              <a:rPr lang="ko-KR" altLang="en-US" sz="10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환경을 </a:t>
            </a:r>
            <a:r>
              <a:rPr lang="en-US" altLang="ko-KR" sz="10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ECS</a:t>
            </a:r>
            <a:r>
              <a:rPr lang="ko-KR" altLang="en-US" sz="10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대체</a:t>
            </a:r>
          </a:p>
        </p:txBody>
      </p:sp>
      <p:cxnSp>
        <p:nvCxnSpPr>
          <p:cNvPr id="47" name="직선 연결선 69">
            <a:extLst>
              <a:ext uri="{FF2B5EF4-FFF2-40B4-BE49-F238E27FC236}">
                <a16:creationId xmlns:a16="http://schemas.microsoft.com/office/drawing/2014/main" id="{DA78209A-258D-4D67-AE19-068F87B98CA1}"/>
              </a:ext>
            </a:extLst>
          </p:cNvPr>
          <p:cNvCxnSpPr/>
          <p:nvPr/>
        </p:nvCxnSpPr>
        <p:spPr>
          <a:xfrm flipV="1">
            <a:off x="4549334" y="4573072"/>
            <a:ext cx="4176000" cy="1730"/>
          </a:xfrm>
          <a:prstGeom prst="line">
            <a:avLst/>
          </a:prstGeom>
          <a:solidFill>
            <a:schemeClr val="bg1">
              <a:lumMod val="95000"/>
            </a:schemeClr>
          </a:solidFill>
          <a:ln w="76200" cap="rnd">
            <a:solidFill>
              <a:srgbClr val="569C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D80D716-D717-40A2-AA7A-D433AD132CB7}"/>
              </a:ext>
            </a:extLst>
          </p:cNvPr>
          <p:cNvSpPr txBox="1"/>
          <p:nvPr/>
        </p:nvSpPr>
        <p:spPr>
          <a:xfrm>
            <a:off x="5513625" y="4667888"/>
            <a:ext cx="2800340" cy="245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00" b="1" spc="-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이더리움</a:t>
            </a:r>
            <a:r>
              <a:rPr lang="ko-KR" altLang="en-US" sz="10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거래 시스템과 </a:t>
            </a:r>
            <a:r>
              <a:rPr lang="en-US" altLang="ko-KR" sz="10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NFT </a:t>
            </a:r>
            <a:r>
              <a:rPr lang="ko-KR" altLang="en-US" sz="10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2053482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코드 저장소 공유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31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AF624-6132-43DA-85C6-642A617A71BC}"/>
              </a:ext>
            </a:extLst>
          </p:cNvPr>
          <p:cNvSpPr txBox="1"/>
          <p:nvPr/>
        </p:nvSpPr>
        <p:spPr>
          <a:xfrm>
            <a:off x="256544" y="189527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시연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B8FB2D1-66FE-4749-8EF4-E43DCC3942AE}"/>
              </a:ext>
            </a:extLst>
          </p:cNvPr>
          <p:cNvSpPr txBox="1">
            <a:spLocks/>
          </p:cNvSpPr>
          <p:nvPr/>
        </p:nvSpPr>
        <p:spPr>
          <a:xfrm>
            <a:off x="256544" y="3833181"/>
            <a:ext cx="8470547" cy="28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백엔드</a:t>
            </a:r>
          </a:p>
        </p:txBody>
      </p:sp>
      <p:sp>
        <p:nvSpPr>
          <p:cNvPr id="49" name="내용 개체 틀 2">
            <a:extLst>
              <a:ext uri="{FF2B5EF4-FFF2-40B4-BE49-F238E27FC236}">
                <a16:creationId xmlns:a16="http://schemas.microsoft.com/office/drawing/2014/main" id="{59171F04-C0D2-45EC-B8D4-2A09D78272A4}"/>
              </a:ext>
            </a:extLst>
          </p:cNvPr>
          <p:cNvSpPr txBox="1">
            <a:spLocks/>
          </p:cNvSpPr>
          <p:nvPr/>
        </p:nvSpPr>
        <p:spPr>
          <a:xfrm>
            <a:off x="256544" y="1730460"/>
            <a:ext cx="8470547" cy="28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어플리케이션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DE5D1B5-8962-40E5-9521-586806BE9BBC}"/>
              </a:ext>
            </a:extLst>
          </p:cNvPr>
          <p:cNvSpPr txBox="1"/>
          <p:nvPr/>
        </p:nvSpPr>
        <p:spPr>
          <a:xfrm>
            <a:off x="256544" y="4296280"/>
            <a:ext cx="5986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https://github.com/songinyong/eureka_main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9B8869-BB99-42F2-B422-FDC3C7FEB833}"/>
              </a:ext>
            </a:extLst>
          </p:cNvPr>
          <p:cNvSpPr txBox="1"/>
          <p:nvPr/>
        </p:nvSpPr>
        <p:spPr>
          <a:xfrm>
            <a:off x="256544" y="2248712"/>
            <a:ext cx="6265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https://github.com/moonseokchoi-kr/NFTTradeAppliction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4729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기획안 내용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개발목적과 필요성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A1B01F-D3FD-4C9D-977E-908D93725E51}"/>
              </a:ext>
            </a:extLst>
          </p:cNvPr>
          <p:cNvSpPr/>
          <p:nvPr/>
        </p:nvSpPr>
        <p:spPr>
          <a:xfrm>
            <a:off x="1314450" y="2946199"/>
            <a:ext cx="2476500" cy="1459230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pc="-50" dirty="0">
                <a:latin typeface="나눔고딕" pitchFamily="50" charset="-127"/>
                <a:ea typeface="나눔고딕" pitchFamily="50" charset="-127"/>
              </a:rPr>
              <a:t>METAVERSE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C292042-15CB-4080-916B-E69615A81AF3}"/>
              </a:ext>
            </a:extLst>
          </p:cNvPr>
          <p:cNvSpPr/>
          <p:nvPr/>
        </p:nvSpPr>
        <p:spPr>
          <a:xfrm>
            <a:off x="5227320" y="2976679"/>
            <a:ext cx="2476500" cy="14592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50" dirty="0">
                <a:latin typeface="나눔고딕" pitchFamily="50" charset="-127"/>
                <a:ea typeface="나눔고딕" pitchFamily="50" charset="-127"/>
              </a:rPr>
              <a:t>디지털 콘텐츠</a:t>
            </a:r>
            <a:endParaRPr lang="en-US" altLang="ko-KR" sz="1400" b="1" spc="-5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b="1" spc="-50" dirty="0">
                <a:latin typeface="나눔고딕" pitchFamily="50" charset="-127"/>
                <a:ea typeface="나눔고딕" pitchFamily="50" charset="-127"/>
              </a:rPr>
              <a:t>저작권</a:t>
            </a:r>
          </a:p>
        </p:txBody>
      </p:sp>
    </p:spTree>
    <p:extLst>
      <p:ext uri="{BB962C8B-B14F-4D97-AF65-F5344CB8AC3E}">
        <p14:creationId xmlns:p14="http://schemas.microsoft.com/office/powerpoint/2010/main" val="147222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hoto Image">
            <a:extLst>
              <a:ext uri="{FF2B5EF4-FFF2-40B4-BE49-F238E27FC236}">
                <a16:creationId xmlns:a16="http://schemas.microsoft.com/office/drawing/2014/main" id="{C935E3EA-281E-4412-86A7-0A24C7FB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03" y="2661464"/>
            <a:ext cx="4419600" cy="227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기획안 내용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개발목적과 필요성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pic>
        <p:nvPicPr>
          <p:cNvPr id="1026" name="Picture 2" descr="메타버스로 구현된 순천향대 대운동장에서 열리는 2021년 신입생 입학식 전경. &#10;/SK텔레콤 제공&#10;">
            <a:extLst>
              <a:ext uri="{FF2B5EF4-FFF2-40B4-BE49-F238E27FC236}">
                <a16:creationId xmlns:a16="http://schemas.microsoft.com/office/drawing/2014/main" id="{7B4A462E-DAB9-427B-9B14-BC4AB21A3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24" y="2661464"/>
            <a:ext cx="4925310" cy="227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8DD6E5-1192-4A17-AE2D-48C629E0A636}"/>
              </a:ext>
            </a:extLst>
          </p:cNvPr>
          <p:cNvSpPr txBox="1"/>
          <p:nvPr/>
        </p:nvSpPr>
        <p:spPr>
          <a:xfrm>
            <a:off x="581973" y="4932224"/>
            <a:ext cx="504666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rgbClr val="999999"/>
                </a:solidFill>
                <a:effectLst/>
                <a:latin typeface="NanumGothicExtraBold" pitchFamily="2" charset="-127"/>
                <a:ea typeface="나눔고딕" pitchFamily="2" charset="-127"/>
              </a:rPr>
              <a:t>메타버스로 구현된 순천향대 대운동장에서 열리는 </a:t>
            </a:r>
            <a:r>
              <a:rPr lang="en-US" altLang="ko-KR" sz="800" b="0" i="0" dirty="0">
                <a:solidFill>
                  <a:srgbClr val="999999"/>
                </a:solidFill>
                <a:effectLst/>
                <a:latin typeface="NanumGothicExtraBold" pitchFamily="2" charset="-127"/>
                <a:ea typeface="나눔고딕" pitchFamily="2" charset="-127"/>
              </a:rPr>
              <a:t>2021</a:t>
            </a:r>
            <a:r>
              <a:rPr lang="ko-KR" altLang="en-US" sz="800" b="0" i="0" dirty="0">
                <a:solidFill>
                  <a:srgbClr val="999999"/>
                </a:solidFill>
                <a:effectLst/>
                <a:latin typeface="NanumGothicExtraBold" pitchFamily="2" charset="-127"/>
                <a:ea typeface="나눔고딕" pitchFamily="2" charset="-127"/>
              </a:rPr>
              <a:t>년 신입생 입학식 전경</a:t>
            </a:r>
            <a:r>
              <a:rPr lang="en-US" altLang="ko-KR" sz="800" b="0" i="0" dirty="0">
                <a:solidFill>
                  <a:srgbClr val="999999"/>
                </a:solidFill>
                <a:effectLst/>
                <a:latin typeface="NanumGothicExtraBold" pitchFamily="2" charset="-127"/>
                <a:ea typeface="나눔고딕" pitchFamily="2" charset="-127"/>
              </a:rPr>
              <a:t>. /SK</a:t>
            </a:r>
            <a:r>
              <a:rPr lang="ko-KR" altLang="en-US" sz="800" b="0" i="0" dirty="0">
                <a:solidFill>
                  <a:srgbClr val="999999"/>
                </a:solidFill>
                <a:effectLst/>
                <a:latin typeface="NanumGothicExtraBold" pitchFamily="2" charset="-127"/>
                <a:ea typeface="나눔고딕" pitchFamily="2" charset="-127"/>
              </a:rPr>
              <a:t>텔레콤 제공</a:t>
            </a:r>
            <a:endParaRPr lang="ko-KR" altLang="en-US" sz="8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C1582-C417-40C8-A6EA-96CF07B47E7D}"/>
              </a:ext>
            </a:extLst>
          </p:cNvPr>
          <p:cNvSpPr txBox="1"/>
          <p:nvPr/>
        </p:nvSpPr>
        <p:spPr>
          <a:xfrm>
            <a:off x="407186" y="3058180"/>
            <a:ext cx="8736814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메타버스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(metaverse)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또는 </a:t>
            </a:r>
            <a:r>
              <a:rPr lang="ko-KR" alt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확장 가상 세계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는 가상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초월을 의미하는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메타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'(meta)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와 세계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우주를 의미하는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유니버스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'(universe)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를 합성한 신조어다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.’</a:t>
            </a:r>
          </a:p>
          <a:p>
            <a:r>
              <a:rPr lang="en-US" altLang="ko-KR" b="0" i="0" u="sng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3</a:t>
            </a:r>
            <a:r>
              <a:rPr lang="ko-KR" altLang="en-US" b="0" i="0" u="sng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차원에서 실제 생활과 법적으로 인정되는 활동인 직업</a:t>
            </a:r>
            <a:r>
              <a:rPr lang="en-US" altLang="ko-KR" b="0" i="0" u="sng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, </a:t>
            </a:r>
            <a:r>
              <a:rPr lang="ko-KR" altLang="en-US" b="0" i="0" u="sng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금융</a:t>
            </a:r>
            <a:r>
              <a:rPr lang="en-US" altLang="ko-KR" b="0" i="0" u="sng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, </a:t>
            </a:r>
            <a:r>
              <a:rPr lang="ko-KR" altLang="en-US" b="0" i="0" u="sng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학습 등이 연결된 </a:t>
            </a:r>
            <a:r>
              <a:rPr lang="ko-KR" altLang="en-US" b="0" i="0" u="sng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가상 세계</a:t>
            </a:r>
            <a:r>
              <a:rPr lang="ko-KR" altLang="en-US" b="0" i="0" u="sng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를 뜻한다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.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구체적으로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정치와 경제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사회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문화의 전반적 측면에서 현실과 비현실이 공존하는 생활형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게임형 가상 세계라는 의미로 폭넓게 사용한다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– </a:t>
            </a:r>
            <a:r>
              <a:rPr lang="ko-KR" altLang="en-US" sz="13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나눔고딕" pitchFamily="2" charset="-127"/>
              </a:rPr>
              <a:t>출처 위키백과 </a:t>
            </a:r>
            <a:endParaRPr lang="ko-KR" altLang="en-US" sz="13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10B487-B8A9-461C-9AB8-E5046F41D0C7}"/>
              </a:ext>
            </a:extLst>
          </p:cNvPr>
          <p:cNvSpPr txBox="1"/>
          <p:nvPr/>
        </p:nvSpPr>
        <p:spPr>
          <a:xfrm>
            <a:off x="4837234" y="4962138"/>
            <a:ext cx="49415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rgbClr val="777777"/>
                </a:solidFill>
                <a:effectLst/>
                <a:latin typeface="NanumGothicExtraBold" panose="020B0503020000020004" pitchFamily="2" charset="-127"/>
                <a:ea typeface="나눔고딕" pitchFamily="2" charset="-127"/>
              </a:rPr>
              <a:t>메타버스로 구현된 성균관대 세계성균한글백일장 모습</a:t>
            </a:r>
            <a:r>
              <a:rPr lang="en-US" altLang="ko-KR" sz="800" b="0" i="0" dirty="0">
                <a:solidFill>
                  <a:srgbClr val="777777"/>
                </a:solidFill>
                <a:effectLst/>
                <a:latin typeface="NanumGothicExtraBold" panose="020B0503020000020004" pitchFamily="2" charset="-127"/>
                <a:ea typeface="나눔고딕" pitchFamily="2" charset="-127"/>
              </a:rPr>
              <a:t>/ https://m.etnews.com/20210910000213</a:t>
            </a:r>
            <a:endParaRPr lang="ko-KR" altLang="en-US" sz="8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902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기획안 내용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개발목적과 필요성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A1B01F-D3FD-4C9D-977E-908D93725E51}"/>
              </a:ext>
            </a:extLst>
          </p:cNvPr>
          <p:cNvSpPr/>
          <p:nvPr/>
        </p:nvSpPr>
        <p:spPr>
          <a:xfrm>
            <a:off x="1314450" y="2946199"/>
            <a:ext cx="2476500" cy="14592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pc="-50" dirty="0">
                <a:latin typeface="나눔고딕" pitchFamily="50" charset="-127"/>
                <a:ea typeface="나눔고딕" pitchFamily="50" charset="-127"/>
              </a:rPr>
              <a:t>METAVERSE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C292042-15CB-4080-916B-E69615A81AF3}"/>
              </a:ext>
            </a:extLst>
          </p:cNvPr>
          <p:cNvSpPr/>
          <p:nvPr/>
        </p:nvSpPr>
        <p:spPr>
          <a:xfrm>
            <a:off x="5227320" y="2976679"/>
            <a:ext cx="2476500" cy="1459230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50">
                <a:latin typeface="나눔고딕" pitchFamily="50" charset="-127"/>
                <a:ea typeface="나눔고딕" pitchFamily="50" charset="-127"/>
              </a:rPr>
              <a:t>디지털 콘텐츠</a:t>
            </a:r>
            <a:endParaRPr lang="en-US" altLang="ko-KR" sz="1400" b="1" spc="-5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b="1" spc="-50" dirty="0">
                <a:latin typeface="나눔고딕" pitchFamily="50" charset="-127"/>
                <a:ea typeface="나눔고딕" pitchFamily="50" charset="-127"/>
              </a:rPr>
              <a:t>저작권</a:t>
            </a:r>
          </a:p>
        </p:txBody>
      </p:sp>
    </p:spTree>
    <p:extLst>
      <p:ext uri="{BB962C8B-B14F-4D97-AF65-F5344CB8AC3E}">
        <p14:creationId xmlns:p14="http://schemas.microsoft.com/office/powerpoint/2010/main" val="371806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기획안 내용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개발목적과 필요성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pic>
        <p:nvPicPr>
          <p:cNvPr id="2050" name="Picture 2" descr="불법에 멍드는 디지털콘텐츠…웹툰 피해 1조원">
            <a:extLst>
              <a:ext uri="{FF2B5EF4-FFF2-40B4-BE49-F238E27FC236}">
                <a16:creationId xmlns:a16="http://schemas.microsoft.com/office/drawing/2014/main" id="{816E8653-1197-469C-A74B-EB19847A3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71" y="1684020"/>
            <a:ext cx="5094478" cy="246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57909E-C026-47F0-94A3-3F9C2945CED9}"/>
              </a:ext>
            </a:extLst>
          </p:cNvPr>
          <p:cNvSpPr txBox="1"/>
          <p:nvPr/>
        </p:nvSpPr>
        <p:spPr>
          <a:xfrm>
            <a:off x="300033" y="4149090"/>
            <a:ext cx="5046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999999"/>
                </a:solidFill>
                <a:latin typeface="NanumGothicExtraBold" pitchFamily="2" charset="-127"/>
                <a:ea typeface="나눔고딕" pitchFamily="2" charset="-127"/>
              </a:rPr>
              <a:t>출처 </a:t>
            </a:r>
            <a:r>
              <a:rPr lang="en-US" altLang="ko-KR" sz="800" dirty="0">
                <a:solidFill>
                  <a:srgbClr val="999999"/>
                </a:solidFill>
                <a:latin typeface="NanumGothicExtraBold" pitchFamily="2" charset="-127"/>
                <a:ea typeface="나눔고딕" pitchFamily="2" charset="-127"/>
              </a:rPr>
              <a:t>: </a:t>
            </a:r>
            <a:r>
              <a:rPr lang="ko-KR" altLang="en-US" sz="800" dirty="0">
                <a:solidFill>
                  <a:srgbClr val="999999"/>
                </a:solidFill>
                <a:latin typeface="NanumGothicExtraBold" pitchFamily="2" charset="-127"/>
                <a:ea typeface="나눔고딕" pitchFamily="2" charset="-127"/>
              </a:rPr>
              <a:t>한경뉴스 </a:t>
            </a:r>
            <a:r>
              <a:rPr lang="en-US" altLang="ko-KR" sz="800" dirty="0">
                <a:solidFill>
                  <a:srgbClr val="999999"/>
                </a:solidFill>
                <a:latin typeface="NanumGothicExtraBold" pitchFamily="2" charset="-127"/>
                <a:ea typeface="나눔고딕" pitchFamily="2" charset="-127"/>
              </a:rPr>
              <a:t>‘</a:t>
            </a:r>
            <a:r>
              <a:rPr lang="ko-KR" altLang="en-US" sz="800" dirty="0">
                <a:solidFill>
                  <a:srgbClr val="999999"/>
                </a:solidFill>
                <a:latin typeface="NanumGothicExtraBold" pitchFamily="2" charset="-127"/>
                <a:ea typeface="나눔고딕" pitchFamily="2" charset="-127"/>
              </a:rPr>
              <a:t>불법에 멍드는 디지털콘텐츠</a:t>
            </a:r>
            <a:r>
              <a:rPr lang="en-US" altLang="ko-KR" sz="800" dirty="0">
                <a:solidFill>
                  <a:srgbClr val="999999"/>
                </a:solidFill>
                <a:latin typeface="NanumGothicExtraBold" pitchFamily="2" charset="-127"/>
                <a:ea typeface="나눔고딕" pitchFamily="2" charset="-127"/>
              </a:rPr>
              <a:t>…</a:t>
            </a:r>
            <a:r>
              <a:rPr lang="ko-KR" altLang="en-US" sz="800" dirty="0">
                <a:solidFill>
                  <a:srgbClr val="999999"/>
                </a:solidFill>
                <a:latin typeface="NanumGothicExtraBold" pitchFamily="2" charset="-127"/>
                <a:ea typeface="나눔고딕" pitchFamily="2" charset="-127"/>
              </a:rPr>
              <a:t>웹툰 피해 </a:t>
            </a:r>
            <a:r>
              <a:rPr lang="en-US" altLang="ko-KR" sz="800" dirty="0">
                <a:solidFill>
                  <a:srgbClr val="999999"/>
                </a:solidFill>
                <a:latin typeface="NanumGothicExtraBold" pitchFamily="2" charset="-127"/>
                <a:ea typeface="나눔고딕" pitchFamily="2" charset="-127"/>
              </a:rPr>
              <a:t>1</a:t>
            </a:r>
            <a:r>
              <a:rPr lang="ko-KR" altLang="en-US" sz="800" dirty="0">
                <a:solidFill>
                  <a:srgbClr val="999999"/>
                </a:solidFill>
                <a:latin typeface="NanumGothicExtraBold" pitchFamily="2" charset="-127"/>
                <a:ea typeface="나눔고딕" pitchFamily="2" charset="-127"/>
              </a:rPr>
              <a:t>조원</a:t>
            </a:r>
            <a:r>
              <a:rPr lang="en-US" altLang="ko-KR" sz="800" dirty="0">
                <a:solidFill>
                  <a:srgbClr val="999999"/>
                </a:solidFill>
                <a:latin typeface="NanumGothicExtraBold" pitchFamily="2" charset="-127"/>
                <a:ea typeface="나눔고딕" pitchFamily="2" charset="-127"/>
              </a:rPr>
              <a:t>’ 2019.01.27 </a:t>
            </a:r>
            <a:endParaRPr lang="ko-KR" altLang="en-US" sz="800" dirty="0">
              <a:solidFill>
                <a:srgbClr val="999999"/>
              </a:solidFill>
              <a:latin typeface="NanumGothicExtraBold" pitchFamily="2" charset="-127"/>
              <a:ea typeface="나눔고딕" pitchFamily="2" charset="-127"/>
            </a:endParaRPr>
          </a:p>
          <a:p>
            <a:endParaRPr lang="ko-KR" altLang="en-US" sz="800" dirty="0">
              <a:solidFill>
                <a:srgbClr val="999999"/>
              </a:solidFill>
              <a:latin typeface="NanumGothicExtraBold" pitchFamily="2" charset="-127"/>
              <a:ea typeface="나눔고딕" pitchFamily="2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7172E721-1058-42AE-B539-DAFA12A4902E}"/>
              </a:ext>
            </a:extLst>
          </p:cNvPr>
          <p:cNvSpPr txBox="1">
            <a:spLocks/>
          </p:cNvSpPr>
          <p:nvPr/>
        </p:nvSpPr>
        <p:spPr>
          <a:xfrm>
            <a:off x="364803" y="4643498"/>
            <a:ext cx="8470547" cy="78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디지털 콘텐츠는 현실세계에 비해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불법복제가 쉽다는 문제점이 있고 이를 배포하는것도 간단하다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180975"/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반대로 자신이 원작자라는 것을 증명해내는것은 이것과 달리 매우 어렵다는 문제점이 있으며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이를 소유할 권리를 가지고 있다 주장하는건 더더욱 힘들다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buNone/>
            </a:pP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26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기획안 내용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개발 목적과 필요성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0A177A-4BD3-45BD-925C-3BAA43D36475}"/>
              </a:ext>
            </a:extLst>
          </p:cNvPr>
          <p:cNvSpPr/>
          <p:nvPr/>
        </p:nvSpPr>
        <p:spPr>
          <a:xfrm>
            <a:off x="880110" y="1837489"/>
            <a:ext cx="2476500" cy="1459230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pc="-50">
                <a:latin typeface="나눔고딕" pitchFamily="50" charset="-127"/>
                <a:ea typeface="나눔고딕" pitchFamily="50" charset="-127"/>
              </a:rPr>
              <a:t>REAL</a:t>
            </a:r>
            <a:endParaRPr lang="en-US" altLang="ko-KR" sz="1400" b="1" spc="-5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spc="-50" dirty="0">
                <a:latin typeface="나눔고딕" pitchFamily="50" charset="-127"/>
                <a:ea typeface="나눔고딕" pitchFamily="50" charset="-127"/>
              </a:rPr>
              <a:t>WOLRD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532466E-22C1-4B2A-B47E-F3CA6C4A4BE7}"/>
              </a:ext>
            </a:extLst>
          </p:cNvPr>
          <p:cNvSpPr/>
          <p:nvPr/>
        </p:nvSpPr>
        <p:spPr>
          <a:xfrm>
            <a:off x="5417820" y="1837489"/>
            <a:ext cx="2476500" cy="1459230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pc="-50" dirty="0">
                <a:latin typeface="나눔고딕" pitchFamily="50" charset="-127"/>
                <a:ea typeface="나눔고딕" pitchFamily="50" charset="-127"/>
              </a:rPr>
              <a:t>VIRTUAL</a:t>
            </a:r>
          </a:p>
          <a:p>
            <a:pPr algn="ctr"/>
            <a:r>
              <a:rPr lang="en-US" altLang="ko-KR" sz="1400" b="1" spc="-50" dirty="0">
                <a:latin typeface="나눔고딕" pitchFamily="50" charset="-127"/>
                <a:ea typeface="나눔고딕" pitchFamily="50" charset="-127"/>
              </a:rPr>
              <a:t>WORLD</a:t>
            </a:r>
            <a:endParaRPr lang="ko-KR" altLang="en-US" sz="1400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5978F058-1629-4FFA-8169-D1E047B7F8F5}"/>
              </a:ext>
            </a:extLst>
          </p:cNvPr>
          <p:cNvSpPr/>
          <p:nvPr/>
        </p:nvSpPr>
        <p:spPr>
          <a:xfrm>
            <a:off x="3493770" y="2319454"/>
            <a:ext cx="1680210" cy="643890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7E496D28-2B7C-4248-8603-3A8A72AB30AD}"/>
              </a:ext>
            </a:extLst>
          </p:cNvPr>
          <p:cNvSpPr txBox="1">
            <a:spLocks/>
          </p:cNvSpPr>
          <p:nvPr/>
        </p:nvSpPr>
        <p:spPr>
          <a:xfrm>
            <a:off x="595633" y="4620639"/>
            <a:ext cx="8470547" cy="907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가상세계이기 때문에 자신의 한 행위나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결과물에 대한 현실에서 증명이 어렵다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180975"/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같은 가상세계더라도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데이터베이스가 다르면 소유에 대한 인정을 받을 수 없기 때문에 디지털 아이템의 거래가 제한적이다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180975"/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디지털 콘텐츠 아이템의 경우 저작권과 소유권을 가진 다는것에 대한 증명이 매우 어렵고 반대로 복제는 쉽기 때문에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자신의 저작권이나 소유권을 쉽게 증명할 방법이 필요하다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33764C4-93E2-4201-86CA-DDA662C594FD}"/>
              </a:ext>
            </a:extLst>
          </p:cNvPr>
          <p:cNvSpPr txBox="1">
            <a:spLocks/>
          </p:cNvSpPr>
          <p:nvPr/>
        </p:nvSpPr>
        <p:spPr>
          <a:xfrm>
            <a:off x="595633" y="4294325"/>
            <a:ext cx="8470547" cy="29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rPr>
              <a:t>문제점</a:t>
            </a: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4636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기획안 내용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아이디어의 특징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6543" y="2713627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>
              <a:lnSpc>
                <a:spcPct val="20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디지털 콘텐츠를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NFT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화 전자지갑에 등록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180975">
              <a:lnSpc>
                <a:spcPct val="20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NFT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화 된 콘텐츠를 마켓에 등록하여  사용자간의 아이템이 거래될 수 있도록 한다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180975">
              <a:lnSpc>
                <a:spcPct val="20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현금을 사용하는게 아닌 대체가능한 토큰을 기반한 거래로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모든 거래 기록이 블록체인에 등록되고 관리된다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695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3802</TotalTime>
  <Words>1314</Words>
  <Application>Microsoft Office PowerPoint</Application>
  <PresentationFormat>On-screen Show (4:3)</PresentationFormat>
  <Paragraphs>396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Wingdings</vt:lpstr>
      <vt:lpstr>NanumGothicExtraBold</vt:lpstr>
      <vt:lpstr>맑은 고딕</vt:lpstr>
      <vt:lpstr>나눔고딕</vt:lpstr>
      <vt:lpstr>Office 테마</vt:lpstr>
      <vt:lpstr>블록체인 기반 디지털아이템 전자 거래 시스템  </vt:lpstr>
      <vt:lpstr>목차</vt:lpstr>
      <vt:lpstr>개요</vt:lpstr>
      <vt:lpstr>개발목적과 필요성</vt:lpstr>
      <vt:lpstr>개발목적과 필요성</vt:lpstr>
      <vt:lpstr>개발목적과 필요성</vt:lpstr>
      <vt:lpstr>개발목적과 필요성</vt:lpstr>
      <vt:lpstr>개발 목적과 필요성</vt:lpstr>
      <vt:lpstr>아이디어의 특징</vt:lpstr>
      <vt:lpstr>아이디어의 구현 계획</vt:lpstr>
      <vt:lpstr>아이디어의 구현 계획</vt:lpstr>
      <vt:lpstr>아이디어 세부내용</vt:lpstr>
      <vt:lpstr>아이디어 세부내용</vt:lpstr>
      <vt:lpstr>아이디어 세부내용</vt:lpstr>
      <vt:lpstr>아이디어 세부내용</vt:lpstr>
      <vt:lpstr>아이디어 구현 계획</vt:lpstr>
      <vt:lpstr>아이디어 구현 계획</vt:lpstr>
      <vt:lpstr>아이디어 구현계획</vt:lpstr>
      <vt:lpstr>아이디어 구현계획</vt:lpstr>
      <vt:lpstr>아이디어 구현계획</vt:lpstr>
      <vt:lpstr>아이디어 구현계획</vt:lpstr>
      <vt:lpstr>아이디어 구현계획</vt:lpstr>
      <vt:lpstr>아이디어 구현계획</vt:lpstr>
      <vt:lpstr>결과물</vt:lpstr>
      <vt:lpstr>결과물</vt:lpstr>
      <vt:lpstr>결과물</vt:lpstr>
      <vt:lpstr>기대효과</vt:lpstr>
      <vt:lpstr>시연 영상</vt:lpstr>
      <vt:lpstr>향후 개발 계획</vt:lpstr>
      <vt:lpstr>향후 개발 계획</vt:lpstr>
      <vt:lpstr>코드 저장소 공유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최 문석</cp:lastModifiedBy>
  <cp:revision>17</cp:revision>
  <cp:lastPrinted>2011-08-28T13:13:29Z</cp:lastPrinted>
  <dcterms:created xsi:type="dcterms:W3CDTF">2011-08-24T01:05:33Z</dcterms:created>
  <dcterms:modified xsi:type="dcterms:W3CDTF">2021-12-08T03:00:50Z</dcterms:modified>
</cp:coreProperties>
</file>